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m4v" ContentType="video/unknown"/>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79" r:id="rId2"/>
    <p:sldId id="280" r:id="rId3"/>
    <p:sldId id="281" r:id="rId4"/>
    <p:sldId id="282" r:id="rId5"/>
    <p:sldId id="283" r:id="rId6"/>
    <p:sldId id="284" r:id="rId7"/>
    <p:sldId id="285" r:id="rId8"/>
    <p:sldId id="286" r:id="rId9"/>
    <p:sldId id="287" r:id="rId10"/>
    <p:sldId id="289" r:id="rId11"/>
    <p:sldId id="290" r:id="rId12"/>
    <p:sldId id="292" r:id="rId13"/>
    <p:sldId id="294" r:id="rId14"/>
    <p:sldId id="296" r:id="rId15"/>
    <p:sldId id="297" r:id="rId16"/>
    <p:sldId id="298" r:id="rId17"/>
    <p:sldId id="299" r:id="rId18"/>
    <p:sldId id="300" r:id="rId19"/>
    <p:sldId id="301" r:id="rId20"/>
    <p:sldId id="302" r:id="rId21"/>
    <p:sldId id="303" r:id="rId22"/>
    <p:sldId id="304" r:id="rId23"/>
    <p:sldId id="306" r:id="rId24"/>
    <p:sldId id="307" r:id="rId2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
          <a:latin typeface="Gill Sans MT"/>
          <a:ea typeface="Gill Sans MT"/>
          <a:cs typeface="Gill Sans M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MT"/>
          <a:ea typeface="Gill Sans MT"/>
          <a:cs typeface="Gill Sans MT"/>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ill Sans MT"/>
          <a:ea typeface="Gill Sans MT"/>
          <a:cs typeface="Gill Sans M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ill Sans MT"/>
          <a:ea typeface="Gill Sans MT"/>
          <a:cs typeface="Gill Sans M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Verdana"/>
          <a:ea typeface="Verdana"/>
          <a:cs typeface="Verdana"/>
        </a:font>
        <a:srgbClr val="00274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Verdana"/>
          <a:ea typeface="Verdana"/>
          <a:cs typeface="Verdana"/>
        </a:font>
        <a:srgbClr val="00274E"/>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Verdana"/>
          <a:ea typeface="Verdana"/>
          <a:cs typeface="Verdana"/>
        </a:font>
        <a:srgbClr val="00274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Verdana"/>
          <a:ea typeface="Verdana"/>
          <a:cs typeface="Verdana"/>
        </a:font>
        <a:srgbClr val="00274E"/>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
          <a:latin typeface="Tw Cen MT"/>
          <a:ea typeface="Tw Cen MT"/>
          <a:cs typeface="Tw Cen M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Tw Cen MT"/>
          <a:ea typeface="Tw Cen MT"/>
          <a:cs typeface="Tw Cen MT"/>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w Cen MT"/>
          <a:ea typeface="Tw Cen MT"/>
          <a:cs typeface="Tw Cen M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w Cen MT"/>
          <a:ea typeface="Tw Cen MT"/>
          <a:cs typeface="Tw Cen M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9252" autoAdjust="0"/>
  </p:normalViewPr>
  <p:slideViewPr>
    <p:cSldViewPr snapToGrid="0" snapToObjects="1">
      <p:cViewPr varScale="1">
        <p:scale>
          <a:sx n="59" d="100"/>
          <a:sy n="59" d="100"/>
        </p:scale>
        <p:origin x="3000" y="200"/>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xfrm>
            <a:off x="1143000" y="685800"/>
            <a:ext cx="4572000" cy="3429000"/>
          </a:xfrm>
          <a:prstGeom prst="rect">
            <a:avLst/>
          </a:prstGeom>
        </p:spPr>
        <p:txBody>
          <a:bodyPr/>
          <a:lstStyle/>
          <a:p>
            <a:endParaRPr/>
          </a:p>
        </p:txBody>
      </p:sp>
      <p:sp>
        <p:nvSpPr>
          <p:cNvPr id="275" name="Shape 27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176931007"/>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a:spLocks noGrp="1" noRot="1" noChangeAspect="1"/>
          </p:cNvSpPr>
          <p:nvPr>
            <p:ph type="sldImg"/>
          </p:nvPr>
        </p:nvSpPr>
        <p:spPr>
          <a:prstGeom prst="rect">
            <a:avLst/>
          </a:prstGeom>
        </p:spPr>
        <p:txBody>
          <a:bodyPr/>
          <a:lstStyle/>
          <a:p>
            <a:endParaRPr/>
          </a:p>
        </p:txBody>
      </p:sp>
      <p:sp>
        <p:nvSpPr>
          <p:cNvPr id="426" name="Shape 426"/>
          <p:cNvSpPr>
            <a:spLocks noGrp="1"/>
          </p:cNvSpPr>
          <p:nvPr>
            <p:ph type="body" sz="quarter" idx="1"/>
          </p:nvPr>
        </p:nvSpPr>
        <p:spPr>
          <a:prstGeom prst="rect">
            <a:avLst/>
          </a:prstGeom>
        </p:spPr>
        <p:txBody>
          <a:bodyPr/>
          <a:lstStyle>
            <a:lvl1pPr marL="114243" marR="57799" defTabSz="647700">
              <a:spcBef>
                <a:spcPts val="500"/>
              </a:spcBef>
              <a:buClr>
                <a:srgbClr val="000000"/>
              </a:buClr>
              <a:buFont typeface="Times New Roman"/>
              <a:defRPr sz="1600">
                <a:uFill>
                  <a:solidFill>
                    <a:srgbClr val="000000"/>
                  </a:solidFill>
                </a:uFill>
                <a:latin typeface="Times New Roman"/>
                <a:ea typeface="Times New Roman"/>
                <a:cs typeface="Times New Roman"/>
                <a:sym typeface="Times New Roman"/>
              </a:defRPr>
            </a:lvl1pPr>
          </a:lstStyle>
          <a:p>
            <a:r>
              <a:t>De dystonia kan in alle spiergroepen optreden maar komt voornamelijk voor in het hoofd-hals gebied. Dit kan leiden tot een torti-/retro-/latero- of antecollis, trismus, mondopeningdystonia, grimasseren, dysartrie, oculogyre crisis, blefarospasme, slikmoeilijkheden en slecht gearticuleerd spreken door een dikke of uitpuilende tong (Casey 1992, Casey 1994a, van Harten e.a. 1999d). Een strak gevoel in de tong of keel kan duiden op een lichte vorm van acute dystonia. Ook kunnen alleen de handen aangedaan zijn, of slechts een paar vingers. Activiteit _zoals lopen_ verergert vaak de dystonia en soms is de dystonia alleen zichtbaar tijdens een activiteit en niet tijdens rust. Een acute dystonia kan generaliseren waarbij bijvoorbeeld de kaak, nek, axiale musculatuur en extremiteiten mee kunnen doen. Dat geeft dan een indrukwekkend beeld van een ernstig dystone patiënt in opisthotonus. Hoewel zeldzaam, komen levensbedreigende dystoniaën voor, bijvoorbeeld een stridor door een laryngospasme. (Casey 1992, Casey 1994a, Van Harten e.a. 1999d)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noRot="1" noChangeAspect="1"/>
          </p:cNvSpPr>
          <p:nvPr>
            <p:ph type="sldImg"/>
          </p:nvPr>
        </p:nvSpPr>
        <p:spPr>
          <a:prstGeom prst="rect">
            <a:avLst/>
          </a:prstGeom>
        </p:spPr>
        <p:txBody>
          <a:bodyPr/>
          <a:lstStyle/>
          <a:p>
            <a:endParaRPr/>
          </a:p>
        </p:txBody>
      </p:sp>
      <p:sp>
        <p:nvSpPr>
          <p:cNvPr id="433" name="Shape 433"/>
          <p:cNvSpPr>
            <a:spLocks noGrp="1"/>
          </p:cNvSpPr>
          <p:nvPr>
            <p:ph type="body" sz="quarter" idx="1"/>
          </p:nvPr>
        </p:nvSpPr>
        <p:spPr>
          <a:prstGeom prst="rect">
            <a:avLst/>
          </a:prstGeom>
        </p:spPr>
        <p:txBody>
          <a:bodyPr/>
          <a:lstStyle/>
          <a:p>
            <a:pPr marL="708039" marR="57799" defTabSz="647700">
              <a:lnSpc>
                <a:spcPct val="90000"/>
              </a:lnSpc>
              <a:spcBef>
                <a:spcPts val="600"/>
              </a:spcBef>
              <a:buClr>
                <a:srgbClr val="000000"/>
              </a:buClr>
              <a:buFont typeface="Times New Roman"/>
              <a:defRPr sz="1600">
                <a:uFill>
                  <a:solidFill>
                    <a:srgbClr val="000000"/>
                  </a:solidFill>
                </a:uFill>
                <a:latin typeface="Times New Roman"/>
                <a:ea typeface="Times New Roman"/>
                <a:cs typeface="Times New Roman"/>
                <a:sym typeface="Times New Roman"/>
              </a:defRPr>
            </a:pPr>
            <a:r>
              <a:t>Metabolic</a:t>
            </a:r>
          </a:p>
          <a:p>
            <a:pPr marL="708039" marR="57799" defTabSz="647700">
              <a:lnSpc>
                <a:spcPct val="90000"/>
              </a:lnSpc>
              <a:spcBef>
                <a:spcPts val="600"/>
              </a:spcBef>
              <a:buClr>
                <a:srgbClr val="000000"/>
              </a:buClr>
              <a:buFont typeface="Times New Roman"/>
              <a:defRPr sz="1600">
                <a:uFill>
                  <a:solidFill>
                    <a:srgbClr val="000000"/>
                  </a:solidFill>
                </a:uFill>
                <a:latin typeface="Times New Roman"/>
                <a:ea typeface="Times New Roman"/>
                <a:cs typeface="Times New Roman"/>
                <a:sym typeface="Times New Roman"/>
              </a:defRPr>
            </a:pPr>
            <a:r>
              <a:t>Hypocalcemia, dehydration, hypoparathyreoid </a:t>
            </a:r>
          </a:p>
          <a:p>
            <a:pPr marL="57799" marR="57799" defTabSz="647700">
              <a:lnSpc>
                <a:spcPct val="90000"/>
              </a:lnSpc>
              <a:spcBef>
                <a:spcPts val="600"/>
              </a:spcBef>
              <a:buClr>
                <a:srgbClr val="000000"/>
              </a:buClr>
              <a:buFont typeface="Times New Roman"/>
              <a:defRPr sz="1600">
                <a:uFill>
                  <a:solidFill>
                    <a:srgbClr val="000000"/>
                  </a:solidFill>
                </a:uFill>
                <a:latin typeface="Times New Roman"/>
                <a:ea typeface="Times New Roman"/>
                <a:cs typeface="Times New Roman"/>
                <a:sym typeface="Times New Roman"/>
              </a:defRPr>
            </a:pPr>
            <a:r>
              <a:t>Risk factors with conflicting results</a:t>
            </a:r>
          </a:p>
          <a:p>
            <a:pPr marL="708039" marR="57799" defTabSz="647700">
              <a:lnSpc>
                <a:spcPct val="90000"/>
              </a:lnSpc>
              <a:spcBef>
                <a:spcPts val="600"/>
              </a:spcBef>
              <a:buClr>
                <a:srgbClr val="000000"/>
              </a:buClr>
              <a:buFont typeface="Times New Roman"/>
              <a:defRPr sz="1600">
                <a:uFill>
                  <a:solidFill>
                    <a:srgbClr val="000000"/>
                  </a:solidFill>
                </a:uFill>
                <a:latin typeface="Times New Roman"/>
                <a:ea typeface="Times New Roman"/>
                <a:cs typeface="Times New Roman"/>
                <a:sym typeface="Times New Roman"/>
              </a:defRPr>
            </a:pPr>
            <a:r>
              <a:t>Male, affective disorders, etnicity</a:t>
            </a:r>
          </a:p>
          <a:p>
            <a:pPr marL="57799" marR="57799" defTabSz="647700">
              <a:spcBef>
                <a:spcPts val="600"/>
              </a:spcBef>
              <a:buClr>
                <a:srgbClr val="000000"/>
              </a:buClr>
              <a:buFont typeface="Times New Roman"/>
              <a:defRPr sz="1600" b="1">
                <a:uFill>
                  <a:solidFill>
                    <a:srgbClr val="000000"/>
                  </a:solidFill>
                </a:uFill>
                <a:latin typeface="Times New Roman"/>
                <a:ea typeface="Times New Roman"/>
                <a:cs typeface="Times New Roman"/>
                <a:sym typeface="Times New Roman"/>
              </a:defRPr>
            </a:pPr>
            <a:r>
              <a:t>Andere met tegenstrijdige resultaten</a:t>
            </a:r>
          </a:p>
          <a:p>
            <a:pPr marL="57799" marR="57799" defTabSz="647700">
              <a:spcBef>
                <a:spcPts val="600"/>
              </a:spcBef>
              <a:buClr>
                <a:srgbClr val="000000"/>
              </a:buClr>
              <a:buFont typeface="Times New Roman"/>
              <a:defRPr sz="1600" b="1">
                <a:uFill>
                  <a:solidFill>
                    <a:srgbClr val="000000"/>
                  </a:solidFill>
                </a:uFill>
                <a:latin typeface="Times New Roman"/>
                <a:ea typeface="Times New Roman"/>
                <a:cs typeface="Times New Roman"/>
                <a:sym typeface="Times New Roman"/>
              </a:defRPr>
            </a:pPr>
            <a:r>
              <a:t>Epidemiologie: incidentie en risicofactoren</a:t>
            </a:r>
          </a:p>
          <a:p>
            <a:pPr marL="57799" marR="57799" defTabSz="647700">
              <a:spcBef>
                <a:spcPts val="600"/>
              </a:spcBef>
              <a:buClr>
                <a:srgbClr val="000000"/>
              </a:buClr>
              <a:buFont typeface="Times New Roman"/>
              <a:defRPr sz="1600">
                <a:uFill>
                  <a:solidFill>
                    <a:srgbClr val="000000"/>
                  </a:solidFill>
                </a:uFill>
                <a:latin typeface="Times New Roman"/>
                <a:ea typeface="Times New Roman"/>
                <a:cs typeface="Times New Roman"/>
                <a:sym typeface="Times New Roman"/>
              </a:defRPr>
            </a:pPr>
            <a:r>
              <a:t>De incidentie van de acute dystonia ten gevolge van antipsychotica hangt grotendeels af van de aan- of afwezigheid van de risicofactoren. De incidentie cijfers lopen dan ook uiteen van 2 tot 90% (Casey 1992, Casey 1994a). In tabel 3 staan de patiëntgebonden risicofactoren voor acute dystonia. Hoogpotente antipsychotica (bijvoorbeeld haloperidol, flufenazine, pimozide) geven veel vaker dystonia dan laagpotente antipsychotica (bijvoorbeeld choorpromazine, thioridazine). De relatieve balans tussen de blokkade van dopamine en acetylcholine in de basale ganglia is waarschijnlijk de belangrijkste verklarende hypothese, waarbij geldt: hoe hoger de ratio van het dopamine-acetylcholineantagonisme, hoe groter de kans op acute dystonia (Casey 1992). In feite hebben laagpotente antipsychotica een intrinsieke anticholinerge profylaxe. </a:t>
            </a:r>
          </a:p>
          <a:p>
            <a:pPr marL="57799" marR="57799" defTabSz="647700">
              <a:spcBef>
                <a:spcPts val="600"/>
              </a:spcBef>
              <a:buClr>
                <a:srgbClr val="000000"/>
              </a:buClr>
              <a:buFont typeface="Times New Roman"/>
              <a:defRPr sz="1600">
                <a:uFill>
                  <a:solidFill>
                    <a:srgbClr val="000000"/>
                  </a:solidFill>
                </a:uFill>
                <a:latin typeface="Times New Roman"/>
                <a:ea typeface="Times New Roman"/>
                <a:cs typeface="Times New Roman"/>
                <a:sym typeface="Times New Roman"/>
              </a:defRPr>
            </a:pPr>
            <a:r>
              <a:t>De dosering en de kans op acute dystonia hebben een omgekeerde U-vormige relatie. Lage of hoge doseringen geven minder vaak acute dystonia dan een normale dosering (Casey 1992). </a:t>
            </a:r>
          </a:p>
          <a:p>
            <a:pPr marL="57799" marR="57799" defTabSz="647700">
              <a:spcBef>
                <a:spcPts val="600"/>
              </a:spcBef>
              <a:buClr>
                <a:srgbClr val="000000"/>
              </a:buClr>
              <a:buFont typeface="Times New Roman"/>
              <a:defRPr sz="1600">
                <a:uFill>
                  <a:solidFill>
                    <a:srgbClr val="000000"/>
                  </a:solidFill>
                </a:uFill>
                <a:latin typeface="Times New Roman"/>
                <a:ea typeface="Times New Roman"/>
                <a:cs typeface="Times New Roman"/>
                <a:sym typeface="Times New Roman"/>
              </a:defRPr>
            </a:pPr>
            <a:r>
              <a:t>De atypische antipsychotica hebben veel minder kans op acute dystonia dan de klassieke antipsychotica. Clozapine geeft geen acute dystonia. Het kan echter wel myoclonieën veroorzaken, die soms verward worden met een dystonia (Bak e.a. 1995). De enige keer dat er een verband tussen clozapine en acute dystonia is gemeld, betrof het een patiënt met een te hoge clozapine-spiegel, waarbij de dystonia ontstond na het staken van een benzodiazepine (Kastrup e.a. 1994). Ook olanzapine en quetiapine geven nauwelijks acute dystonia (Beasley e.a. 1996, Arvanitis e.a. 1997). Bij olanzapine wordt dat gedeeltelijk verklaard door de anticholinerge eigenschappen van het middel. </a:t>
            </a:r>
          </a:p>
          <a:p>
            <a:pPr marL="57799" marR="57799" defTabSz="647700">
              <a:spcBef>
                <a:spcPts val="600"/>
              </a:spcBef>
              <a:buClr>
                <a:srgbClr val="000000"/>
              </a:buClr>
              <a:buFont typeface="Times New Roman"/>
              <a:defRPr sz="1600">
                <a:uFill>
                  <a:solidFill>
                    <a:srgbClr val="000000"/>
                  </a:solidFill>
                </a:uFill>
                <a:latin typeface="Times New Roman"/>
                <a:ea typeface="Times New Roman"/>
                <a:cs typeface="Times New Roman"/>
                <a:sym typeface="Times New Roman"/>
              </a:defRPr>
            </a:pPr>
            <a:r>
              <a:t>Bij patiënten die voor het eerst antipsychotica krijgen geeft risperidone bij een gemiddelde dosering van 3.2 mg/dag een even grote kans op acute dystonia als met haloperidol gemiddeld 3.7 mg/dag (Rosebush en Mazurek 1999). Voor een uitgebreide bespreking van de nieuwe antipsychotica zie hoofdstuk 4.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prstGeom prst="rect">
            <a:avLst/>
          </a:prstGeom>
        </p:spPr>
        <p:txBody>
          <a:bodyPr/>
          <a:lstStyle/>
          <a:p>
            <a:endParaRPr/>
          </a:p>
        </p:txBody>
      </p:sp>
      <p:sp>
        <p:nvSpPr>
          <p:cNvPr id="532" name="Shape 532"/>
          <p:cNvSpPr>
            <a:spLocks noGrp="1"/>
          </p:cNvSpPr>
          <p:nvPr>
            <p:ph type="body" sz="quarter" idx="1"/>
          </p:nvPr>
        </p:nvSpPr>
        <p:spPr>
          <a:prstGeom prst="rect">
            <a:avLst/>
          </a:prstGeom>
        </p:spPr>
        <p:txBody>
          <a:bodyPr/>
          <a:lstStyle/>
          <a:p>
            <a:pPr marL="383101" marR="57981" indent="-325120" defTabSz="1295400">
              <a:spcBef>
                <a:spcPts val="400"/>
              </a:spcBef>
              <a:buClr>
                <a:srgbClr val="000000"/>
              </a:buClr>
              <a:buFont typeface="Arial"/>
              <a:defRPr sz="3000"/>
            </a:pPr>
            <a:r>
              <a:rPr sz="1200">
                <a:uFill>
                  <a:solidFill>
                    <a:srgbClr val="000000"/>
                  </a:solidFill>
                </a:uFill>
                <a:latin typeface="Arial"/>
                <a:ea typeface="Arial"/>
                <a:cs typeface="Arial"/>
                <a:sym typeface="Arial"/>
              </a:rPr>
              <a:t>The predominant hypothesis regarding the pathophysiology of schizophrenia is that it is associated with impaired dopamine neurotransmission.</a:t>
            </a:r>
            <a:r>
              <a:rPr sz="1200" baseline="30500">
                <a:uFill>
                  <a:solidFill>
                    <a:srgbClr val="000000"/>
                  </a:solidFill>
                </a:uFill>
                <a:latin typeface="Arial"/>
                <a:ea typeface="Arial"/>
                <a:cs typeface="Arial"/>
                <a:sym typeface="Arial"/>
              </a:rPr>
              <a:t>1-3</a:t>
            </a:r>
            <a:r>
              <a:rPr sz="1200">
                <a:uFill>
                  <a:solidFill>
                    <a:srgbClr val="000000"/>
                  </a:solidFill>
                </a:uFill>
                <a:latin typeface="Arial"/>
                <a:ea typeface="Arial"/>
                <a:cs typeface="Arial"/>
                <a:sym typeface="Arial"/>
              </a:rPr>
              <a:t> Four main dopaminergic pathways, including the mesolimbic, mesocortical, nigrostriatal, and tuberoinfundibular pathways (as indicated by the blue arrows) have been described</a:t>
            </a:r>
            <a:r>
              <a:rPr sz="1200" baseline="30500">
                <a:uFill>
                  <a:solidFill>
                    <a:srgbClr val="000000"/>
                  </a:solidFill>
                </a:uFill>
                <a:latin typeface="Arial"/>
                <a:ea typeface="Arial"/>
                <a:cs typeface="Arial"/>
                <a:sym typeface="Arial"/>
              </a:rPr>
              <a:t>4</a:t>
            </a:r>
            <a:r>
              <a:rPr sz="1200">
                <a:uFill>
                  <a:solidFill>
                    <a:srgbClr val="000000"/>
                  </a:solidFill>
                </a:uFill>
                <a:latin typeface="Arial"/>
                <a:ea typeface="Arial"/>
                <a:cs typeface="Arial"/>
                <a:sym typeface="Arial"/>
              </a:rPr>
              <a:t>:</a:t>
            </a:r>
          </a:p>
          <a:p>
            <a:pPr marL="870781" marR="57981" indent="-325119" defTabSz="1295400">
              <a:spcBef>
                <a:spcPts val="400"/>
              </a:spcBef>
              <a:buClr>
                <a:srgbClr val="000000"/>
              </a:buClr>
              <a:buFont typeface="Arial"/>
              <a:defRPr sz="3000"/>
            </a:pPr>
            <a:r>
              <a:rPr sz="1200">
                <a:uFill>
                  <a:solidFill>
                    <a:srgbClr val="000000"/>
                  </a:solidFill>
                </a:uFill>
                <a:latin typeface="Arial"/>
                <a:ea typeface="Arial"/>
                <a:cs typeface="Arial"/>
                <a:sym typeface="Arial"/>
              </a:rPr>
              <a:t>The mesolimbic pathway originates from the midbrain ventral tegmental area and innervates the ventral striatum (nucleus accumbens), olfactory tubercle, and parts of the limbic system. Overactivity of the mesolimbic pathway has been implicated in the development of positive symptoms of schizophrenia (as indicated by the red arrow).</a:t>
            </a:r>
          </a:p>
          <a:p>
            <a:pPr marL="870781" marR="57981" indent="-325119" defTabSz="1295400">
              <a:spcBef>
                <a:spcPts val="400"/>
              </a:spcBef>
              <a:buClr>
                <a:srgbClr val="000000"/>
              </a:buClr>
              <a:buFont typeface="Arial"/>
              <a:defRPr sz="3000"/>
            </a:pPr>
            <a:r>
              <a:rPr sz="1200">
                <a:uFill>
                  <a:solidFill>
                    <a:srgbClr val="000000"/>
                  </a:solidFill>
                </a:uFill>
                <a:latin typeface="Arial"/>
                <a:ea typeface="Arial"/>
                <a:cs typeface="Arial"/>
                <a:sym typeface="Arial"/>
              </a:rPr>
              <a:t>The mesocortical pathway also originates from the midbrain ventral tegmental area and innervates areas of the frontal cortex. The negative and some cognitive symptoms of schizophrenia have been associated with a reduction of dopamine activity in the mesocortical pathway (as indicated by the dotted gray line).</a:t>
            </a:r>
            <a:r>
              <a:rPr sz="1200" baseline="30500">
                <a:uFill>
                  <a:solidFill>
                    <a:srgbClr val="000000"/>
                  </a:solidFill>
                </a:uFill>
                <a:latin typeface="Arial"/>
                <a:ea typeface="Arial"/>
                <a:cs typeface="Arial"/>
                <a:sym typeface="Arial"/>
              </a:rPr>
              <a:t>4</a:t>
            </a:r>
            <a:r>
              <a:rPr sz="1200">
                <a:uFill>
                  <a:solidFill>
                    <a:srgbClr val="000000"/>
                  </a:solidFill>
                </a:uFill>
                <a:latin typeface="Arial"/>
                <a:ea typeface="Arial"/>
                <a:cs typeface="Arial"/>
                <a:sym typeface="Arial"/>
              </a:rPr>
              <a:t> This pathway has also been implicated in aspects of learning and memory. </a:t>
            </a:r>
          </a:p>
          <a:p>
            <a:pPr marL="383101" marR="57981" indent="-325120" defTabSz="1295400">
              <a:spcBef>
                <a:spcPts val="400"/>
              </a:spcBef>
              <a:buClr>
                <a:srgbClr val="000000"/>
              </a:buClr>
              <a:buFont typeface="Arial"/>
              <a:defRPr sz="1200">
                <a:uFill>
                  <a:solidFill>
                    <a:srgbClr val="000000"/>
                  </a:solidFill>
                </a:uFill>
                <a:latin typeface="Arial"/>
                <a:ea typeface="Arial"/>
                <a:cs typeface="Arial"/>
                <a:sym typeface="Arial"/>
              </a:defRPr>
            </a:pPr>
            <a:r>
              <a:t>Dopamine antagonists block receptors and decrease overall postsynaptic activation. If blockade of dopamine receptors is excessive (all receptors blocked in the figure, generally &gt;80% in vivo), the postsynaptic signal is diminished below normal. </a:t>
            </a:r>
          </a:p>
          <a:p>
            <a:pPr marL="870781" marR="57981" indent="-325119" defTabSz="1295400">
              <a:spcBef>
                <a:spcPts val="400"/>
              </a:spcBef>
              <a:buClr>
                <a:srgbClr val="000000"/>
              </a:buClr>
              <a:buFont typeface="Arial"/>
              <a:defRPr sz="3000"/>
            </a:pPr>
            <a:r>
              <a:rPr sz="1200">
                <a:uFill>
                  <a:solidFill>
                    <a:srgbClr val="000000"/>
                  </a:solidFill>
                </a:uFill>
                <a:latin typeface="Arial"/>
                <a:ea typeface="Arial"/>
                <a:cs typeface="Arial"/>
                <a:sym typeface="Arial"/>
              </a:rPr>
              <a:t>In the nigrostriatal pathway, which is involved in controlling movement, this blocking of dopaminergic transmission (as indicated by the dotted green line) leads to the development of EPS, whereas blocking the tuberoinfundibular pathway causes hyperprolactinemia (as indicated by the dotted pink line).</a:t>
            </a:r>
            <a:r>
              <a:rPr sz="1200" baseline="30500">
                <a:uFill>
                  <a:solidFill>
                    <a:srgbClr val="000000"/>
                  </a:solidFill>
                </a:uFill>
                <a:latin typeface="Arial"/>
                <a:ea typeface="Arial"/>
                <a:cs typeface="Arial"/>
                <a:sym typeface="Arial"/>
              </a:rPr>
              <a:t>5,6</a:t>
            </a:r>
          </a:p>
          <a:p>
            <a:pPr marL="383101" marR="57981" indent="-325120" defTabSz="1295400">
              <a:spcBef>
                <a:spcPts val="400"/>
              </a:spcBef>
              <a:buClr>
                <a:srgbClr val="000000"/>
              </a:buClr>
              <a:buFont typeface="Arial"/>
              <a:defRPr sz="1200">
                <a:uFill>
                  <a:solidFill>
                    <a:srgbClr val="000000"/>
                  </a:solidFill>
                </a:uFill>
                <a:latin typeface="Arial"/>
                <a:ea typeface="Arial"/>
                <a:cs typeface="Arial"/>
                <a:sym typeface="Arial"/>
              </a:defRPr>
            </a:pPr>
            <a:r>
              <a:t>The overall goal of treatment is to reduce the activity of hyperactive pathways mediating psychosis and to increase the activity of hypoactive pathways that seem to mediate negative and cognitive symptoms, while simultaneously preserving the activity of those pathways that regulate motor movement and prolactin secretion.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a:spLocks noGrp="1" noRot="1" noChangeAspect="1"/>
          </p:cNvSpPr>
          <p:nvPr>
            <p:ph type="sldImg"/>
          </p:nvPr>
        </p:nvSpPr>
        <p:spPr>
          <a:prstGeom prst="rect">
            <a:avLst/>
          </a:prstGeom>
        </p:spPr>
        <p:txBody>
          <a:bodyPr/>
          <a:lstStyle/>
          <a:p>
            <a:endParaRPr/>
          </a:p>
        </p:txBody>
      </p:sp>
      <p:sp>
        <p:nvSpPr>
          <p:cNvPr id="543" name="Shape 543"/>
          <p:cNvSpPr>
            <a:spLocks noGrp="1"/>
          </p:cNvSpPr>
          <p:nvPr>
            <p:ph type="body" sz="quarter" idx="1"/>
          </p:nvPr>
        </p:nvSpPr>
        <p:spPr>
          <a:prstGeom prst="rect">
            <a:avLst/>
          </a:prstGeom>
        </p:spPr>
        <p:txBody>
          <a:bodyPr/>
          <a:lstStyle/>
          <a:p>
            <a:pPr defTabSz="457200">
              <a:lnSpc>
                <a:spcPct val="125000"/>
              </a:lnSpc>
              <a:defRPr sz="3400">
                <a:latin typeface="Avenir Roman"/>
                <a:ea typeface="Avenir Roman"/>
                <a:cs typeface="Avenir Roman"/>
                <a:sym typeface="Avenir Roman"/>
              </a:defRPr>
            </a:pPr>
            <a:r>
              <a:t>Gepubliceerd op 24 aug. 2013</a:t>
            </a:r>
          </a:p>
          <a:p>
            <a:pPr defTabSz="457200">
              <a:lnSpc>
                <a:spcPct val="125000"/>
              </a:lnSpc>
              <a:defRPr sz="3400">
                <a:latin typeface="Avenir Roman"/>
                <a:ea typeface="Avenir Roman"/>
                <a:cs typeface="Avenir Roman"/>
                <a:sym typeface="Avenir Roman"/>
              </a:defRPr>
            </a:pPr>
            <a:r>
              <a:t>Patient is in hospital displaying facial masking, reduced blink frequency, global bradykinesia, slow and hypokinetic, right finger and toe tapping, and slow gait with flexed posture, absent arm swing and en bloc turns following 10 days of treatment with haloperidol for hemiballismus (see Chap. 75).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hape 555"/>
          <p:cNvSpPr>
            <a:spLocks noGrp="1" noRot="1" noChangeAspect="1"/>
          </p:cNvSpPr>
          <p:nvPr>
            <p:ph type="sldImg"/>
          </p:nvPr>
        </p:nvSpPr>
        <p:spPr>
          <a:prstGeom prst="rect">
            <a:avLst/>
          </a:prstGeom>
        </p:spPr>
        <p:txBody>
          <a:bodyPr/>
          <a:lstStyle/>
          <a:p>
            <a:endParaRPr/>
          </a:p>
        </p:txBody>
      </p:sp>
      <p:sp>
        <p:nvSpPr>
          <p:cNvPr id="556" name="Shape 556"/>
          <p:cNvSpPr>
            <a:spLocks noGrp="1"/>
          </p:cNvSpPr>
          <p:nvPr>
            <p:ph type="body" sz="quarter" idx="1"/>
          </p:nvPr>
        </p:nvSpPr>
        <p:spPr>
          <a:prstGeom prst="rect">
            <a:avLst/>
          </a:prstGeom>
        </p:spPr>
        <p:txBody>
          <a:bodyPr/>
          <a:lstStyle/>
          <a:p>
            <a:pPr marL="708039" marR="57799" defTabSz="647700">
              <a:lnSpc>
                <a:spcPct val="80000"/>
              </a:lnSpc>
              <a:spcBef>
                <a:spcPts val="900"/>
              </a:spcBef>
              <a:buClr>
                <a:srgbClr val="000000"/>
              </a:buClr>
              <a:buFont typeface="Times New Roman"/>
              <a:defRPr sz="2600">
                <a:uFill>
                  <a:solidFill>
                    <a:srgbClr val="000000"/>
                  </a:solidFill>
                </a:uFill>
                <a:latin typeface="Times New Roman"/>
                <a:ea typeface="Times New Roman"/>
                <a:cs typeface="Times New Roman"/>
                <a:sym typeface="Times New Roman"/>
              </a:defRPr>
            </a:pPr>
            <a:r>
              <a:t>less blinking </a:t>
            </a:r>
          </a:p>
          <a:p>
            <a:pPr marL="708039" marR="57799" defTabSz="647700">
              <a:lnSpc>
                <a:spcPct val="80000"/>
              </a:lnSpc>
              <a:spcBef>
                <a:spcPts val="900"/>
              </a:spcBef>
              <a:buClr>
                <a:srgbClr val="000000"/>
              </a:buClr>
              <a:buFont typeface="Times New Roman"/>
              <a:defRPr sz="2600">
                <a:uFill>
                  <a:solidFill>
                    <a:srgbClr val="000000"/>
                  </a:solidFill>
                </a:uFill>
                <a:latin typeface="Times New Roman"/>
                <a:ea typeface="Times New Roman"/>
                <a:cs typeface="Times New Roman"/>
                <a:sym typeface="Times New Roman"/>
              </a:defRPr>
            </a:pPr>
            <a:r>
              <a:t>Masked facies (‘Reptilian stare’)</a:t>
            </a:r>
          </a:p>
          <a:p>
            <a:pPr marL="57799" marR="57799" defTabSz="647700">
              <a:spcBef>
                <a:spcPts val="500"/>
              </a:spcBef>
              <a:buClr>
                <a:srgbClr val="000000"/>
              </a:buClr>
              <a:buFont typeface="Arial"/>
              <a:defRPr sz="1600">
                <a:uFill>
                  <a:solidFill>
                    <a:srgbClr val="000000"/>
                  </a:solidFill>
                </a:uFill>
                <a:latin typeface="Arial"/>
                <a:ea typeface="Arial"/>
                <a:cs typeface="Arial"/>
                <a:sym typeface="Arial"/>
              </a:defRPr>
            </a:pPr>
            <a:r>
              <a:t>Bradykinesie en akinesie zijn de meest voorkomende en soms de enige uiting van Parkinsonism. Bradykinesie uit zich in algehele armoede van en vertraging in bewegingen, en ook vertraging in het uitvoeren van handelingen. Vaak is er een monotone spraak met minder dynamiek en minder volume, verminderde mimiek met soms een licht openstaande mond, snelle vermoeidheid en zwakte in de spieren, een gebogen houding, langzaam lopen met kleine pasjes en een verminderde armzwaai. Soms ontstaat er speekselvloed omdat het speeksel onvoldoende wordt doorgeslikt en is er dysarthrie of dysfagie.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Shape 561"/>
          <p:cNvSpPr>
            <a:spLocks noGrp="1" noRot="1" noChangeAspect="1"/>
          </p:cNvSpPr>
          <p:nvPr>
            <p:ph type="sldImg"/>
          </p:nvPr>
        </p:nvSpPr>
        <p:spPr>
          <a:prstGeom prst="rect">
            <a:avLst/>
          </a:prstGeom>
        </p:spPr>
        <p:txBody>
          <a:bodyPr/>
          <a:lstStyle/>
          <a:p>
            <a:endParaRPr/>
          </a:p>
        </p:txBody>
      </p:sp>
      <p:sp>
        <p:nvSpPr>
          <p:cNvPr id="562" name="Shape 562"/>
          <p:cNvSpPr>
            <a:spLocks noGrp="1"/>
          </p:cNvSpPr>
          <p:nvPr>
            <p:ph type="body" sz="quarter" idx="1"/>
          </p:nvPr>
        </p:nvSpPr>
        <p:spPr>
          <a:prstGeom prst="rect">
            <a:avLst/>
          </a:prstGeom>
        </p:spPr>
        <p:txBody>
          <a:bodyPr/>
          <a:lstStyle/>
          <a:p>
            <a:pPr marL="57799" marR="57799" defTabSz="647700">
              <a:spcBef>
                <a:spcPts val="500"/>
              </a:spcBef>
              <a:buClr>
                <a:srgbClr val="000000"/>
              </a:buClr>
              <a:buFont typeface="Arial"/>
              <a:defRPr sz="1600">
                <a:uFill>
                  <a:solidFill>
                    <a:srgbClr val="000000"/>
                  </a:solidFill>
                </a:uFill>
                <a:latin typeface="Arial"/>
                <a:ea typeface="Arial"/>
                <a:cs typeface="Arial"/>
                <a:sym typeface="Arial"/>
              </a:defRPr>
            </a:pPr>
            <a:r>
              <a:t>De kenmerkende rusttremor is een langzame tremor (4 tot 8 Hz) in de vorm van een pro- en supinatie van de hand. Het lijkt op het draaien van pillen of tellen van geld vandaar de bijnaam geldteltremor. Dit is in tegenstelling tot de houdingstremor die sneller is en waarbij de handen op en neer gaan. Bij de rusttremor zijn vaak één of beide handen aangedaan maar ook het hoofd, de benen of het hele lijf kunnen meedoen. Als de kaak een rusttremor vertoont wordt dit wel rabbit syndroom genoemd (niet verwarren met orofaciale dyskinesie). De rusttremor wordt versterkt door emotionele stress en kortdurend onderdrukt bij willekeurige bewegingen zoals het pakken van een glas.</a:t>
            </a:r>
          </a:p>
          <a:p>
            <a:pPr marL="57799" marR="57799" defTabSz="647700">
              <a:spcBef>
                <a:spcPts val="500"/>
              </a:spcBef>
              <a:buClr>
                <a:srgbClr val="000000"/>
              </a:buClr>
              <a:buFont typeface="Arial"/>
              <a:defRPr sz="1600">
                <a:uFill>
                  <a:solidFill>
                    <a:srgbClr val="000000"/>
                  </a:solidFill>
                </a:uFill>
                <a:latin typeface="Arial"/>
                <a:ea typeface="Arial"/>
                <a:cs typeface="Arial"/>
                <a:sym typeface="Arial"/>
              </a:defRPr>
            </a:pPr>
            <a:r>
              <a:t>Veel fysieke last zoals onvermogen sleutel in slot doen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a:spLocks noGrp="1" noRot="1" noChangeAspect="1"/>
          </p:cNvSpPr>
          <p:nvPr>
            <p:ph type="sldImg"/>
          </p:nvPr>
        </p:nvSpPr>
        <p:spPr>
          <a:prstGeom prst="rect">
            <a:avLst/>
          </a:prstGeom>
        </p:spPr>
        <p:txBody>
          <a:bodyPr/>
          <a:lstStyle/>
          <a:p>
            <a:endParaRPr/>
          </a:p>
        </p:txBody>
      </p:sp>
      <p:sp>
        <p:nvSpPr>
          <p:cNvPr id="567" name="Shape 567"/>
          <p:cNvSpPr>
            <a:spLocks noGrp="1"/>
          </p:cNvSpPr>
          <p:nvPr>
            <p:ph type="body" sz="quarter" idx="1"/>
          </p:nvPr>
        </p:nvSpPr>
        <p:spPr>
          <a:prstGeom prst="rect">
            <a:avLst/>
          </a:prstGeom>
        </p:spPr>
        <p:txBody>
          <a:bodyPr/>
          <a:lstStyle>
            <a:lvl1pPr marL="57799" marR="57799" defTabSz="647700">
              <a:spcBef>
                <a:spcPts val="500"/>
              </a:spcBef>
              <a:buClr>
                <a:srgbClr val="000000"/>
              </a:buClr>
              <a:buFont typeface="Arial"/>
              <a:defRPr sz="1600">
                <a:uFill>
                  <a:solidFill>
                    <a:srgbClr val="000000"/>
                  </a:solidFill>
                </a:uFill>
                <a:latin typeface="Arial"/>
                <a:ea typeface="Arial"/>
                <a:cs typeface="Arial"/>
                <a:sym typeface="Arial"/>
              </a:defRPr>
            </a:lvl1pPr>
          </a:lstStyle>
          <a:p>
            <a:r>
              <a:t>Rigiditeit is een persisterende verhoogde tonus van de spieren waardoor de spieren continu of intermitterend stijf en gespannen aanvoelen. Bij passief bewegen van de spieren voelt het als buigen van een loden pijp. Soms voelt de onderzoeker tijdens het buigen ritmische onderbrekingen welke het tandradfenomeen genoemd wordt. Mogelijk is dit geen apart fenomeen maar een door rigiditeit onderdrukte tremor.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hape 572"/>
          <p:cNvSpPr>
            <a:spLocks noGrp="1" noRot="1" noChangeAspect="1"/>
          </p:cNvSpPr>
          <p:nvPr>
            <p:ph type="sldImg"/>
          </p:nvPr>
        </p:nvSpPr>
        <p:spPr>
          <a:prstGeom prst="rect">
            <a:avLst/>
          </a:prstGeom>
        </p:spPr>
        <p:txBody>
          <a:bodyPr/>
          <a:lstStyle/>
          <a:p>
            <a:endParaRPr/>
          </a:p>
        </p:txBody>
      </p:sp>
      <p:sp>
        <p:nvSpPr>
          <p:cNvPr id="573" name="Shape 573"/>
          <p:cNvSpPr>
            <a:spLocks noGrp="1"/>
          </p:cNvSpPr>
          <p:nvPr>
            <p:ph type="body" sz="quarter" idx="1"/>
          </p:nvPr>
        </p:nvSpPr>
        <p:spPr>
          <a:prstGeom prst="rect">
            <a:avLst/>
          </a:prstGeom>
        </p:spPr>
        <p:txBody>
          <a:bodyPr/>
          <a:lstStyle/>
          <a:p>
            <a:pPr marL="57799" marR="57799" defTabSz="647700">
              <a:spcBef>
                <a:spcPts val="600"/>
              </a:spcBef>
              <a:buClr>
                <a:srgbClr val="000000"/>
              </a:buClr>
              <a:buFont typeface="Times New Roman"/>
              <a:defRPr sz="1600">
                <a:uFill>
                  <a:solidFill>
                    <a:srgbClr val="000000"/>
                  </a:solidFill>
                </a:uFill>
                <a:latin typeface="Times New Roman"/>
                <a:ea typeface="Times New Roman"/>
                <a:cs typeface="Times New Roman"/>
                <a:sym typeface="Times New Roman"/>
              </a:defRPr>
            </a:pPr>
            <a:r>
              <a:t>Seborrhea condition in which overactivity of the sebaceous glands causes the skin to become oily </a:t>
            </a:r>
          </a:p>
          <a:p>
            <a:pPr marL="57799" marR="57799" defTabSz="647700">
              <a:spcBef>
                <a:spcPts val="600"/>
              </a:spcBef>
              <a:buClr>
                <a:srgbClr val="000000"/>
              </a:buClr>
              <a:buFont typeface="Times New Roman"/>
            </a:pPr>
            <a:r>
              <a:rPr sz="1600" b="1">
                <a:uFill>
                  <a:solidFill>
                    <a:srgbClr val="000000"/>
                  </a:solidFill>
                </a:uFill>
                <a:latin typeface="Times New Roman"/>
                <a:ea typeface="Times New Roman"/>
                <a:cs typeface="Times New Roman"/>
                <a:sym typeface="Times New Roman"/>
              </a:rPr>
              <a:t>OverviewSeborrheic dermatitis, also known as seborrhea, is a common non-contagious condition of skin areas rich in oil glands (the face, scalp, and upper trunk). Seborrheic dermatitis is marked by flaking (overproduction of skin cells) and sometimes redness and itching (inflammation) of the skin, and it varies in severity from mild dandruff of the scalp to scaly, red patches on the skin. The normal skin yeast, </a:t>
            </a:r>
            <a:r>
              <a:rPr sz="1600" b="1" i="1">
                <a:uFill>
                  <a:solidFill>
                    <a:srgbClr val="000000"/>
                  </a:solidFill>
                </a:uFill>
                <a:latin typeface="Times New Roman"/>
                <a:ea typeface="Times New Roman"/>
                <a:cs typeface="Times New Roman"/>
                <a:sym typeface="Times New Roman"/>
              </a:rPr>
              <a:t>Pityrosporum ovale, lives in oil-rich skin regions and plays a role in this disorder. Seborrheic dermatitis seems to worsen with stress, winter, and infrequent shampooing. Although there is no "cure" for seborrheic dermatitis, control is usually possible with medicated shampoos.</a:t>
            </a:r>
            <a:r>
              <a:rPr sz="1600">
                <a:uFill>
                  <a:solidFill>
                    <a:srgbClr val="000000"/>
                  </a:solidFill>
                </a:uFill>
                <a:latin typeface="Times New Roman"/>
                <a:ea typeface="Times New Roman"/>
                <a:cs typeface="Times New Roman"/>
                <a:sym typeface="Times New Roman"/>
              </a:rPr>
              <a:t>Geringe lidslag: ogen droog en pijnlijk</a:t>
            </a:r>
          </a:p>
          <a:p>
            <a:pPr marL="57799" marR="57799" defTabSz="647700">
              <a:spcBef>
                <a:spcPts val="500"/>
              </a:spcBef>
              <a:buClr>
                <a:srgbClr val="000000"/>
              </a:buClr>
              <a:buFont typeface="Arial"/>
              <a:defRPr sz="1600">
                <a:uFill>
                  <a:solidFill>
                    <a:srgbClr val="000000"/>
                  </a:solidFill>
                </a:uFill>
                <a:latin typeface="Arial"/>
                <a:ea typeface="Arial"/>
                <a:cs typeface="Arial"/>
                <a:sym typeface="Arial"/>
              </a:defRPr>
            </a:pPr>
            <a:r>
              <a:t>Parkinsonism uit zich ook in subjectieve verschijnselen die de patiënt nog meer kunnen hinderen dan de kernsymptomen. Veel gerapporteerde subjectieve verschijnselen zijn verlies van energie, moeheid, apathie, stijfheid, traagheid, onhandigheid, problemen in de coördinatie, en snel vermoeide en verzwakte spieren en soms pijn aan de gewrichten. De ogen kunnen droog en pijnlijk zijn door een te geringe lidslag. Daarnaast wordt het handschrift vaak kleiner (micrografie). Tenslotte treedt talgafscheiding (seborrhoea) regelmatig op en kan deze vervolgens een seborrhoea dermatitis geven. Veel andere middelen zoals benzodiazepinen of sederende antidepressiva kunnen ook een bradykinesie geven waardoor soms gedacht wordt aan Parkinsonism. Verraderlijk is ook dat sommige medicamenten, door interactie, de spiegel van de antipsychotica kunnen verhogen waardoor Parkinsonism kan ontstaan of verergeren.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565163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en subtitel">
    <p:spTree>
      <p:nvGrpSpPr>
        <p:cNvPr id="1" name=""/>
        <p:cNvGrpSpPr/>
        <p:nvPr/>
      </p:nvGrpSpPr>
      <p:grpSpPr>
        <a:xfrm>
          <a:off x="0" y="0"/>
          <a:ext cx="0" cy="0"/>
          <a:chOff x="0" y="0"/>
          <a:chExt cx="0" cy="0"/>
        </a:xfrm>
      </p:grpSpPr>
      <p:sp>
        <p:nvSpPr>
          <p:cNvPr id="11" name="Titeltekst"/>
          <p:cNvSpPr txBox="1">
            <a:spLocks noGrp="1"/>
          </p:cNvSpPr>
          <p:nvPr>
            <p:ph type="title"/>
          </p:nvPr>
        </p:nvSpPr>
        <p:spPr>
          <a:xfrm>
            <a:off x="1270000" y="1638300"/>
            <a:ext cx="10464800" cy="3302000"/>
          </a:xfrm>
          <a:prstGeom prst="rect">
            <a:avLst/>
          </a:prstGeom>
        </p:spPr>
        <p:txBody>
          <a:bodyPr anchor="b"/>
          <a:lstStyle/>
          <a:p>
            <a:r>
              <a:t>Titeltekst</a:t>
            </a:r>
          </a:p>
        </p:txBody>
      </p:sp>
      <p:sp>
        <p:nvSpPr>
          <p:cNvPr id="12" name="Hoofdtekst - niveau één…"/>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3"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Foto - verticaal">
    <p:spTree>
      <p:nvGrpSpPr>
        <p:cNvPr id="1" name=""/>
        <p:cNvGrpSpPr/>
        <p:nvPr/>
      </p:nvGrpSpPr>
      <p:grpSpPr>
        <a:xfrm>
          <a:off x="0" y="0"/>
          <a:ext cx="0" cy="0"/>
          <a:chOff x="0" y="0"/>
          <a:chExt cx="0" cy="0"/>
        </a:xfrm>
      </p:grpSpPr>
      <p:sp>
        <p:nvSpPr>
          <p:cNvPr id="87" name="Afbeelding"/>
          <p:cNvSpPr>
            <a:spLocks noGrp="1"/>
          </p:cNvSpPr>
          <p:nvPr>
            <p:ph type="pic" sz="quarter" idx="13"/>
          </p:nvPr>
        </p:nvSpPr>
        <p:spPr>
          <a:xfrm>
            <a:off x="7124700" y="1968500"/>
            <a:ext cx="4216400" cy="5626100"/>
          </a:xfrm>
          <a:prstGeom prst="rect">
            <a:avLst/>
          </a:prstGeom>
        </p:spPr>
        <p:txBody>
          <a:bodyPr lIns="91439" tIns="45719" rIns="91439" bIns="45719" anchor="t"/>
          <a:lstStyle/>
          <a:p>
            <a:endParaRPr/>
          </a:p>
        </p:txBody>
      </p:sp>
      <p:sp>
        <p:nvSpPr>
          <p:cNvPr id="88" name="Titeltekst"/>
          <p:cNvSpPr txBox="1">
            <a:spLocks noGrp="1"/>
          </p:cNvSpPr>
          <p:nvPr>
            <p:ph type="title"/>
          </p:nvPr>
        </p:nvSpPr>
        <p:spPr>
          <a:xfrm>
            <a:off x="635000" y="1409700"/>
            <a:ext cx="5867400" cy="3302000"/>
          </a:xfrm>
          <a:prstGeom prst="rect">
            <a:avLst/>
          </a:prstGeom>
        </p:spPr>
        <p:txBody>
          <a:bodyPr anchor="b"/>
          <a:lstStyle>
            <a:lvl1pPr>
              <a:defRPr sz="7000"/>
            </a:lvl1pPr>
          </a:lstStyle>
          <a:p>
            <a:r>
              <a:t>Titeltekst</a:t>
            </a:r>
          </a:p>
        </p:txBody>
      </p:sp>
      <p:sp>
        <p:nvSpPr>
          <p:cNvPr id="89" name="Hoofdtekst - niveau één…"/>
          <p:cNvSpPr txBox="1">
            <a:spLocks noGrp="1"/>
          </p:cNvSpPr>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90"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 verticale weerspiegeling">
    <p:spTree>
      <p:nvGrpSpPr>
        <p:cNvPr id="1" name=""/>
        <p:cNvGrpSpPr/>
        <p:nvPr/>
      </p:nvGrpSpPr>
      <p:grpSpPr>
        <a:xfrm>
          <a:off x="0" y="0"/>
          <a:ext cx="0" cy="0"/>
          <a:chOff x="0" y="0"/>
          <a:chExt cx="0" cy="0"/>
        </a:xfrm>
      </p:grpSpPr>
      <p:sp>
        <p:nvSpPr>
          <p:cNvPr id="97" name="Afbeelding"/>
          <p:cNvSpPr>
            <a:spLocks noGrp="1"/>
          </p:cNvSpPr>
          <p:nvPr>
            <p:ph type="pic" sz="quarter" idx="13"/>
          </p:nvPr>
        </p:nvSpPr>
        <p:spPr>
          <a:xfrm>
            <a:off x="7124700" y="1968500"/>
            <a:ext cx="4216400" cy="56261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98" name="Titeltekst"/>
          <p:cNvSpPr txBox="1">
            <a:spLocks noGrp="1"/>
          </p:cNvSpPr>
          <p:nvPr>
            <p:ph type="title"/>
          </p:nvPr>
        </p:nvSpPr>
        <p:spPr>
          <a:xfrm>
            <a:off x="635000" y="1409700"/>
            <a:ext cx="5867400" cy="3302000"/>
          </a:xfrm>
          <a:prstGeom prst="rect">
            <a:avLst/>
          </a:prstGeom>
        </p:spPr>
        <p:txBody>
          <a:bodyPr anchor="b"/>
          <a:lstStyle>
            <a:lvl1pPr>
              <a:defRPr sz="7000"/>
            </a:lvl1pPr>
          </a:lstStyle>
          <a:p>
            <a:r>
              <a:t>Titeltekst</a:t>
            </a:r>
          </a:p>
        </p:txBody>
      </p:sp>
      <p:sp>
        <p:nvSpPr>
          <p:cNvPr id="99" name="Hoofdtekst - niveau één…"/>
          <p:cNvSpPr txBox="1">
            <a:spLocks noGrp="1"/>
          </p:cNvSpPr>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00"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el, opsomming en foto">
    <p:spTree>
      <p:nvGrpSpPr>
        <p:cNvPr id="1" name=""/>
        <p:cNvGrpSpPr/>
        <p:nvPr/>
      </p:nvGrpSpPr>
      <p:grpSpPr>
        <a:xfrm>
          <a:off x="0" y="0"/>
          <a:ext cx="0" cy="0"/>
          <a:chOff x="0" y="0"/>
          <a:chExt cx="0" cy="0"/>
        </a:xfrm>
      </p:grpSpPr>
      <p:sp>
        <p:nvSpPr>
          <p:cNvPr id="107" name="Afbeelding"/>
          <p:cNvSpPr>
            <a:spLocks noGrp="1"/>
          </p:cNvSpPr>
          <p:nvPr>
            <p:ph type="pic" sz="quarter" idx="13"/>
          </p:nvPr>
        </p:nvSpPr>
        <p:spPr>
          <a:xfrm>
            <a:off x="7175500" y="2882900"/>
            <a:ext cx="4102100" cy="5473700"/>
          </a:xfrm>
          <a:prstGeom prst="rect">
            <a:avLst/>
          </a:prstGeom>
        </p:spPr>
        <p:txBody>
          <a:bodyPr lIns="91439" tIns="45719" rIns="91439" bIns="45719" anchor="t"/>
          <a:lstStyle/>
          <a:p>
            <a:endParaRPr/>
          </a:p>
        </p:txBody>
      </p:sp>
      <p:sp>
        <p:nvSpPr>
          <p:cNvPr id="108" name="Titeltekst"/>
          <p:cNvSpPr txBox="1">
            <a:spLocks noGrp="1"/>
          </p:cNvSpPr>
          <p:nvPr>
            <p:ph type="title"/>
          </p:nvPr>
        </p:nvSpPr>
        <p:spPr>
          <a:prstGeom prst="rect">
            <a:avLst/>
          </a:prstGeom>
        </p:spPr>
        <p:txBody>
          <a:bodyPr/>
          <a:lstStyle/>
          <a:p>
            <a:r>
              <a:t>Titeltekst</a:t>
            </a:r>
          </a:p>
        </p:txBody>
      </p:sp>
      <p:sp>
        <p:nvSpPr>
          <p:cNvPr id="109" name="Hoofdtekst - niveau één…"/>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10"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el en opsomming - links">
    <p:spTree>
      <p:nvGrpSpPr>
        <p:cNvPr id="1" name=""/>
        <p:cNvGrpSpPr/>
        <p:nvPr/>
      </p:nvGrpSpPr>
      <p:grpSpPr>
        <a:xfrm>
          <a:off x="0" y="0"/>
          <a:ext cx="0" cy="0"/>
          <a:chOff x="0" y="0"/>
          <a:chExt cx="0" cy="0"/>
        </a:xfrm>
      </p:grpSpPr>
      <p:sp>
        <p:nvSpPr>
          <p:cNvPr id="117" name="Titeltekst"/>
          <p:cNvSpPr txBox="1">
            <a:spLocks noGrp="1"/>
          </p:cNvSpPr>
          <p:nvPr>
            <p:ph type="title"/>
          </p:nvPr>
        </p:nvSpPr>
        <p:spPr>
          <a:prstGeom prst="rect">
            <a:avLst/>
          </a:prstGeom>
        </p:spPr>
        <p:txBody>
          <a:bodyPr/>
          <a:lstStyle/>
          <a:p>
            <a:r>
              <a:t>Titeltekst</a:t>
            </a:r>
          </a:p>
        </p:txBody>
      </p:sp>
      <p:sp>
        <p:nvSpPr>
          <p:cNvPr id="118" name="Hoofdtekst - niveau één…"/>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19"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el en opsomming - rechts">
    <p:spTree>
      <p:nvGrpSpPr>
        <p:cNvPr id="1" name=""/>
        <p:cNvGrpSpPr/>
        <p:nvPr/>
      </p:nvGrpSpPr>
      <p:grpSpPr>
        <a:xfrm>
          <a:off x="0" y="0"/>
          <a:ext cx="0" cy="0"/>
          <a:chOff x="0" y="0"/>
          <a:chExt cx="0" cy="0"/>
        </a:xfrm>
      </p:grpSpPr>
      <p:sp>
        <p:nvSpPr>
          <p:cNvPr id="126" name="Titeltekst"/>
          <p:cNvSpPr txBox="1">
            <a:spLocks noGrp="1"/>
          </p:cNvSpPr>
          <p:nvPr>
            <p:ph type="title"/>
          </p:nvPr>
        </p:nvSpPr>
        <p:spPr>
          <a:prstGeom prst="rect">
            <a:avLst/>
          </a:prstGeom>
        </p:spPr>
        <p:txBody>
          <a:bodyPr/>
          <a:lstStyle/>
          <a:p>
            <a:r>
              <a:t>Titeltekst</a:t>
            </a:r>
          </a:p>
        </p:txBody>
      </p:sp>
      <p:sp>
        <p:nvSpPr>
          <p:cNvPr id="127" name="Hoofdtekst - niveau één…"/>
          <p:cNvSpPr txBox="1">
            <a:spLocks noGrp="1"/>
          </p:cNvSpPr>
          <p:nvPr>
            <p:ph type="body" sz="quarter" idx="1"/>
          </p:nvPr>
        </p:nvSpPr>
        <p:spPr>
          <a:xfrm>
            <a:off x="7772400" y="2768600"/>
            <a:ext cx="39624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2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pic>
        <p:nvPicPr>
          <p:cNvPr id="149" name="image.png" descr="image.png"/>
          <p:cNvPicPr>
            <a:picLocks/>
          </p:cNvPicPr>
          <p:nvPr/>
        </p:nvPicPr>
        <p:blipFill>
          <a:blip r:embed="rId2">
            <a:extLst/>
          </a:blip>
          <a:stretch>
            <a:fillRect/>
          </a:stretch>
        </p:blipFill>
        <p:spPr>
          <a:xfrm>
            <a:off x="0" y="0"/>
            <a:ext cx="13004800" cy="9753601"/>
          </a:xfrm>
          <a:prstGeom prst="rect">
            <a:avLst/>
          </a:prstGeom>
          <a:ln w="12700">
            <a:miter lim="400000"/>
          </a:ln>
        </p:spPr>
      </p:pic>
      <p:pic>
        <p:nvPicPr>
          <p:cNvPr id="150" name="image.png" descr="image.png"/>
          <p:cNvPicPr>
            <a:picLocks/>
          </p:cNvPicPr>
          <p:nvPr/>
        </p:nvPicPr>
        <p:blipFill>
          <a:blip r:embed="rId3">
            <a:extLst/>
          </a:blip>
          <a:stretch>
            <a:fillRect/>
          </a:stretch>
        </p:blipFill>
        <p:spPr>
          <a:xfrm>
            <a:off x="0" y="9017000"/>
            <a:ext cx="13004800" cy="736601"/>
          </a:xfrm>
          <a:prstGeom prst="rect">
            <a:avLst/>
          </a:prstGeom>
          <a:ln w="12700">
            <a:miter lim="400000"/>
          </a:ln>
        </p:spPr>
      </p:pic>
      <p:sp>
        <p:nvSpPr>
          <p:cNvPr id="151" name="Faculty of Health, Medicine and Life Sciences"/>
          <p:cNvSpPr txBox="1"/>
          <p:nvPr/>
        </p:nvSpPr>
        <p:spPr>
          <a:xfrm>
            <a:off x="496711" y="9119164"/>
            <a:ext cx="11531601" cy="241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1295400">
              <a:buClr>
                <a:srgbClr val="FFFFFF"/>
              </a:buClr>
              <a:buFont typeface="Verdana"/>
              <a:defRPr sz="1600" b="1">
                <a:solidFill>
                  <a:srgbClr val="FFFFFF"/>
                </a:solidFill>
                <a:uFill>
                  <a:solidFill>
                    <a:srgbClr val="FFFFFF"/>
                  </a:solidFill>
                </a:uFill>
                <a:latin typeface="Verdana"/>
                <a:ea typeface="Verdana"/>
                <a:cs typeface="Verdana"/>
                <a:sym typeface="Verdana"/>
              </a:defRPr>
            </a:lvl1pPr>
          </a:lstStyle>
          <a:p>
            <a:r>
              <a:t>Faculty of Health, Medicine and Life Sciences</a:t>
            </a:r>
          </a:p>
        </p:txBody>
      </p:sp>
      <p:sp>
        <p:nvSpPr>
          <p:cNvPr id="152" name="Titeltekst"/>
          <p:cNvSpPr txBox="1">
            <a:spLocks noGrp="1"/>
          </p:cNvSpPr>
          <p:nvPr>
            <p:ph type="title"/>
          </p:nvPr>
        </p:nvSpPr>
        <p:spPr>
          <a:xfrm>
            <a:off x="496711" y="1739900"/>
            <a:ext cx="11857850" cy="1244036"/>
          </a:xfrm>
          <a:prstGeom prst="rect">
            <a:avLst/>
          </a:prstGeom>
        </p:spPr>
        <p:txBody>
          <a:bodyPr lIns="0" tIns="0" rIns="0" bIns="0" anchor="t"/>
          <a:lstStyle>
            <a:lvl1pPr algn="l" defTabSz="1295400">
              <a:defRPr sz="4200" b="1">
                <a:solidFill>
                  <a:srgbClr val="00274E"/>
                </a:solidFill>
                <a:uFill>
                  <a:solidFill>
                    <a:srgbClr val="00274E"/>
                  </a:solidFill>
                </a:uFill>
                <a:latin typeface="Verdana"/>
                <a:ea typeface="Verdana"/>
                <a:cs typeface="Verdana"/>
                <a:sym typeface="Verdana"/>
              </a:defRPr>
            </a:lvl1pPr>
          </a:lstStyle>
          <a:p>
            <a:r>
              <a:t>Titeltekst</a:t>
            </a:r>
          </a:p>
        </p:txBody>
      </p:sp>
      <p:sp>
        <p:nvSpPr>
          <p:cNvPr id="153" name="Hoofdtekst - niveau één…"/>
          <p:cNvSpPr txBox="1">
            <a:spLocks noGrp="1"/>
          </p:cNvSpPr>
          <p:nvPr>
            <p:ph type="body" idx="1"/>
          </p:nvPr>
        </p:nvSpPr>
        <p:spPr>
          <a:xfrm>
            <a:off x="496711" y="2978008"/>
            <a:ext cx="11857850" cy="6775592"/>
          </a:xfrm>
          <a:prstGeom prst="rect">
            <a:avLst/>
          </a:prstGeom>
        </p:spPr>
        <p:txBody>
          <a:bodyPr lIns="0" tIns="0" rIns="0" bIns="0" anchor="t"/>
          <a:lstStyle>
            <a:lvl1pPr marL="342900" indent="-342900" defTabSz="1295400">
              <a:spcBef>
                <a:spcPts val="1100"/>
              </a:spcBef>
              <a:buSzPct val="100000"/>
              <a:defRPr sz="4400">
                <a:solidFill>
                  <a:srgbClr val="00274E"/>
                </a:solidFill>
                <a:uFill>
                  <a:solidFill>
                    <a:srgbClr val="00274E"/>
                  </a:solidFill>
                </a:uFill>
                <a:latin typeface="Verdana"/>
                <a:ea typeface="Verdana"/>
                <a:cs typeface="Verdana"/>
                <a:sym typeface="Verdana"/>
              </a:defRPr>
            </a:lvl1pPr>
            <a:lvl2pPr marL="742950" indent="-285750" defTabSz="1295400">
              <a:spcBef>
                <a:spcPts val="900"/>
              </a:spcBef>
              <a:buSzPct val="100000"/>
              <a:buChar char="–"/>
              <a:defRPr sz="3800">
                <a:solidFill>
                  <a:srgbClr val="00274E"/>
                </a:solidFill>
                <a:uFill>
                  <a:solidFill>
                    <a:srgbClr val="00274E"/>
                  </a:solidFill>
                </a:uFill>
                <a:latin typeface="Verdana"/>
                <a:ea typeface="Verdana"/>
                <a:cs typeface="Verdana"/>
                <a:sym typeface="Verdana"/>
              </a:defRPr>
            </a:lvl2pPr>
            <a:lvl3pPr marL="1143000" indent="-228600" defTabSz="1295400">
              <a:spcBef>
                <a:spcPts val="800"/>
              </a:spcBef>
              <a:buSzPct val="100000"/>
              <a:defRPr sz="3400">
                <a:solidFill>
                  <a:srgbClr val="00274E"/>
                </a:solidFill>
                <a:uFill>
                  <a:solidFill>
                    <a:srgbClr val="00274E"/>
                  </a:solidFill>
                </a:uFill>
                <a:latin typeface="Verdana"/>
                <a:ea typeface="Verdana"/>
                <a:cs typeface="Verdana"/>
                <a:sym typeface="Verdana"/>
              </a:defRPr>
            </a:lvl3pPr>
            <a:lvl4pPr marL="1562100" indent="-228600" defTabSz="1295400">
              <a:spcBef>
                <a:spcPts val="600"/>
              </a:spcBef>
              <a:buSzPct val="100000"/>
              <a:buChar char="–"/>
              <a:defRPr sz="2800">
                <a:solidFill>
                  <a:srgbClr val="00274E"/>
                </a:solidFill>
                <a:uFill>
                  <a:solidFill>
                    <a:srgbClr val="00274E"/>
                  </a:solidFill>
                </a:uFill>
                <a:latin typeface="Verdana"/>
                <a:ea typeface="Verdana"/>
                <a:cs typeface="Verdana"/>
                <a:sym typeface="Verdana"/>
              </a:defRPr>
            </a:lvl4pPr>
            <a:lvl5pPr marL="1981200" indent="-228600" defTabSz="1295400">
              <a:spcBef>
                <a:spcPts val="600"/>
              </a:spcBef>
              <a:buSzPct val="100000"/>
              <a:buChar char="»"/>
              <a:defRPr sz="2800">
                <a:solidFill>
                  <a:srgbClr val="00274E"/>
                </a:solidFill>
                <a:uFill>
                  <a:solidFill>
                    <a:srgbClr val="00274E"/>
                  </a:solidFill>
                </a:uFill>
                <a:latin typeface="Verdana"/>
                <a:ea typeface="Verdana"/>
                <a:cs typeface="Verdana"/>
                <a:sym typeface="Verdana"/>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54" name="Dianummer"/>
          <p:cNvSpPr txBox="1">
            <a:spLocks noGrp="1"/>
          </p:cNvSpPr>
          <p:nvPr>
            <p:ph type="sldNum" sz="quarter" idx="2"/>
          </p:nvPr>
        </p:nvSpPr>
        <p:spPr>
          <a:xfrm>
            <a:off x="6089997" y="9207500"/>
            <a:ext cx="824806" cy="774700"/>
          </a:xfrm>
          <a:prstGeom prst="rect">
            <a:avLst/>
          </a:prstGeom>
        </p:spPr>
        <p:txBody>
          <a:bodyPr/>
          <a:lstStyle>
            <a:lvl1pPr defTabSz="647700">
              <a:defRPr sz="4400">
                <a:solidFill>
                  <a:srgbClr val="00274E"/>
                </a:solidFill>
                <a:uFill>
                  <a:solidFill>
                    <a:srgbClr val="00274E"/>
                  </a:solidFill>
                </a:uFill>
                <a:latin typeface="Verdana"/>
                <a:ea typeface="Verdana"/>
                <a:cs typeface="Verdana"/>
                <a:sym typeface="Verdana"/>
              </a:defRPr>
            </a:lvl1pPr>
          </a:lstStyle>
          <a:p>
            <a:fld id="{86CB4B4D-7CA3-9044-876B-883B54F8677D}" type="slidenum">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 No Graphics">
    <p:spTree>
      <p:nvGrpSpPr>
        <p:cNvPr id="1" name=""/>
        <p:cNvGrpSpPr/>
        <p:nvPr/>
      </p:nvGrpSpPr>
      <p:grpSpPr>
        <a:xfrm>
          <a:off x="0" y="0"/>
          <a:ext cx="0" cy="0"/>
          <a:chOff x="0" y="0"/>
          <a:chExt cx="0" cy="0"/>
        </a:xfrm>
      </p:grpSpPr>
      <p:sp>
        <p:nvSpPr>
          <p:cNvPr id="161" name="Titeltekst"/>
          <p:cNvSpPr txBox="1">
            <a:spLocks noGrp="1"/>
          </p:cNvSpPr>
          <p:nvPr>
            <p:ph type="title"/>
          </p:nvPr>
        </p:nvSpPr>
        <p:spPr>
          <a:xfrm>
            <a:off x="496711" y="1739900"/>
            <a:ext cx="11857850" cy="1244036"/>
          </a:xfrm>
          <a:prstGeom prst="rect">
            <a:avLst/>
          </a:prstGeom>
        </p:spPr>
        <p:txBody>
          <a:bodyPr lIns="0" tIns="0" rIns="0" bIns="0" anchor="t"/>
          <a:lstStyle>
            <a:lvl1pPr algn="l" defTabSz="1295400">
              <a:defRPr sz="4200" b="1">
                <a:solidFill>
                  <a:srgbClr val="00274E"/>
                </a:solidFill>
                <a:uFill>
                  <a:solidFill>
                    <a:srgbClr val="00274E"/>
                  </a:solidFill>
                </a:uFill>
                <a:latin typeface="Verdana"/>
                <a:ea typeface="Verdana"/>
                <a:cs typeface="Verdana"/>
                <a:sym typeface="Verdana"/>
              </a:defRPr>
            </a:lvl1pPr>
          </a:lstStyle>
          <a:p>
            <a:r>
              <a:t>Titeltekst</a:t>
            </a:r>
          </a:p>
        </p:txBody>
      </p:sp>
      <p:sp>
        <p:nvSpPr>
          <p:cNvPr id="162" name="Hoofdtekst - niveau één…"/>
          <p:cNvSpPr txBox="1">
            <a:spLocks noGrp="1"/>
          </p:cNvSpPr>
          <p:nvPr>
            <p:ph type="body" idx="1"/>
          </p:nvPr>
        </p:nvSpPr>
        <p:spPr>
          <a:xfrm>
            <a:off x="496711" y="2978008"/>
            <a:ext cx="11857850" cy="6775592"/>
          </a:xfrm>
          <a:prstGeom prst="rect">
            <a:avLst/>
          </a:prstGeom>
        </p:spPr>
        <p:txBody>
          <a:bodyPr lIns="0" tIns="0" rIns="0" bIns="0" anchor="t"/>
          <a:lstStyle>
            <a:lvl1pPr marL="342900" indent="-342900" defTabSz="1295400">
              <a:spcBef>
                <a:spcPts val="1100"/>
              </a:spcBef>
              <a:buSzPct val="100000"/>
              <a:defRPr sz="4400">
                <a:solidFill>
                  <a:srgbClr val="00274E"/>
                </a:solidFill>
                <a:uFill>
                  <a:solidFill>
                    <a:srgbClr val="00274E"/>
                  </a:solidFill>
                </a:uFill>
                <a:latin typeface="Verdana"/>
                <a:ea typeface="Verdana"/>
                <a:cs typeface="Verdana"/>
                <a:sym typeface="Verdana"/>
              </a:defRPr>
            </a:lvl1pPr>
            <a:lvl2pPr marL="742950" indent="-285750" defTabSz="1295400">
              <a:spcBef>
                <a:spcPts val="900"/>
              </a:spcBef>
              <a:buSzPct val="100000"/>
              <a:buChar char="–"/>
              <a:defRPr sz="3800">
                <a:solidFill>
                  <a:srgbClr val="00274E"/>
                </a:solidFill>
                <a:uFill>
                  <a:solidFill>
                    <a:srgbClr val="00274E"/>
                  </a:solidFill>
                </a:uFill>
                <a:latin typeface="Verdana"/>
                <a:ea typeface="Verdana"/>
                <a:cs typeface="Verdana"/>
                <a:sym typeface="Verdana"/>
              </a:defRPr>
            </a:lvl2pPr>
            <a:lvl3pPr marL="1143000" indent="-228600" defTabSz="1295400">
              <a:spcBef>
                <a:spcPts val="800"/>
              </a:spcBef>
              <a:buSzPct val="100000"/>
              <a:defRPr sz="3400">
                <a:solidFill>
                  <a:srgbClr val="00274E"/>
                </a:solidFill>
                <a:uFill>
                  <a:solidFill>
                    <a:srgbClr val="00274E"/>
                  </a:solidFill>
                </a:uFill>
                <a:latin typeface="Verdana"/>
                <a:ea typeface="Verdana"/>
                <a:cs typeface="Verdana"/>
                <a:sym typeface="Verdana"/>
              </a:defRPr>
            </a:lvl3pPr>
            <a:lvl4pPr marL="1562100" indent="-228600" defTabSz="1295400">
              <a:spcBef>
                <a:spcPts val="600"/>
              </a:spcBef>
              <a:buSzPct val="100000"/>
              <a:buChar char="–"/>
              <a:defRPr sz="2800">
                <a:solidFill>
                  <a:srgbClr val="00274E"/>
                </a:solidFill>
                <a:uFill>
                  <a:solidFill>
                    <a:srgbClr val="00274E"/>
                  </a:solidFill>
                </a:uFill>
                <a:latin typeface="Verdana"/>
                <a:ea typeface="Verdana"/>
                <a:cs typeface="Verdana"/>
                <a:sym typeface="Verdana"/>
              </a:defRPr>
            </a:lvl4pPr>
            <a:lvl5pPr marL="1981200" indent="-228600" defTabSz="1295400">
              <a:spcBef>
                <a:spcPts val="600"/>
              </a:spcBef>
              <a:buSzPct val="100000"/>
              <a:buChar char="»"/>
              <a:defRPr sz="2800">
                <a:solidFill>
                  <a:srgbClr val="00274E"/>
                </a:solidFill>
                <a:uFill>
                  <a:solidFill>
                    <a:srgbClr val="00274E"/>
                  </a:solidFill>
                </a:uFill>
                <a:latin typeface="Verdana"/>
                <a:ea typeface="Verdana"/>
                <a:cs typeface="Verdana"/>
                <a:sym typeface="Verdana"/>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63" name="Dianummer"/>
          <p:cNvSpPr txBox="1">
            <a:spLocks noGrp="1"/>
          </p:cNvSpPr>
          <p:nvPr>
            <p:ph type="sldNum" sz="quarter" idx="2"/>
          </p:nvPr>
        </p:nvSpPr>
        <p:spPr>
          <a:xfrm>
            <a:off x="6089997" y="9207500"/>
            <a:ext cx="824806" cy="774700"/>
          </a:xfrm>
          <a:prstGeom prst="rect">
            <a:avLst/>
          </a:prstGeom>
        </p:spPr>
        <p:txBody>
          <a:bodyPr/>
          <a:lstStyle>
            <a:lvl1pPr defTabSz="647700">
              <a:defRPr sz="4400">
                <a:solidFill>
                  <a:srgbClr val="00274E"/>
                </a:solidFill>
                <a:uFill>
                  <a:solidFill>
                    <a:srgbClr val="00274E"/>
                  </a:solidFill>
                </a:uFill>
                <a:latin typeface="Verdana"/>
                <a:ea typeface="Verdana"/>
                <a:cs typeface="Verdana"/>
                <a:sym typeface="Verdana"/>
              </a:defRPr>
            </a:lvl1pPr>
          </a:lstStyle>
          <a:p>
            <a:fld id="{86CB4B4D-7CA3-9044-876B-883B54F8677D}" type="slidenum">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2_Blank Presentation">
    <p:spTree>
      <p:nvGrpSpPr>
        <p:cNvPr id="1" name=""/>
        <p:cNvGrpSpPr/>
        <p:nvPr/>
      </p:nvGrpSpPr>
      <p:grpSpPr>
        <a:xfrm>
          <a:off x="0" y="0"/>
          <a:ext cx="0" cy="0"/>
          <a:chOff x="0" y="0"/>
          <a:chExt cx="0" cy="0"/>
        </a:xfrm>
      </p:grpSpPr>
      <p:pic>
        <p:nvPicPr>
          <p:cNvPr id="170" name="image.png" descr="image.png"/>
          <p:cNvPicPr>
            <a:picLocks/>
          </p:cNvPicPr>
          <p:nvPr/>
        </p:nvPicPr>
        <p:blipFill>
          <a:blip r:embed="rId2">
            <a:extLst/>
          </a:blip>
          <a:stretch>
            <a:fillRect/>
          </a:stretch>
        </p:blipFill>
        <p:spPr>
          <a:xfrm>
            <a:off x="0" y="0"/>
            <a:ext cx="13004800" cy="9753601"/>
          </a:xfrm>
          <a:prstGeom prst="rect">
            <a:avLst/>
          </a:prstGeom>
          <a:ln w="12700">
            <a:miter lim="400000"/>
          </a:ln>
        </p:spPr>
      </p:pic>
      <p:pic>
        <p:nvPicPr>
          <p:cNvPr id="171" name="image.png" descr="image.png"/>
          <p:cNvPicPr>
            <a:picLocks/>
          </p:cNvPicPr>
          <p:nvPr/>
        </p:nvPicPr>
        <p:blipFill>
          <a:blip r:embed="rId3">
            <a:extLst/>
          </a:blip>
          <a:stretch>
            <a:fillRect/>
          </a:stretch>
        </p:blipFill>
        <p:spPr>
          <a:xfrm>
            <a:off x="0" y="9017000"/>
            <a:ext cx="13004800" cy="736601"/>
          </a:xfrm>
          <a:prstGeom prst="rect">
            <a:avLst/>
          </a:prstGeom>
          <a:ln w="12700">
            <a:miter lim="400000"/>
          </a:ln>
        </p:spPr>
      </p:pic>
      <p:sp>
        <p:nvSpPr>
          <p:cNvPr id="172" name="Faculty of Health, Medicine and Life Sciences"/>
          <p:cNvSpPr txBox="1"/>
          <p:nvPr/>
        </p:nvSpPr>
        <p:spPr>
          <a:xfrm>
            <a:off x="496711" y="9119164"/>
            <a:ext cx="11531601" cy="241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1295400">
              <a:buClr>
                <a:srgbClr val="FFFFFF"/>
              </a:buClr>
              <a:buFont typeface="Verdana"/>
              <a:defRPr sz="1600" b="1">
                <a:solidFill>
                  <a:srgbClr val="FFFFFF"/>
                </a:solidFill>
                <a:uFill>
                  <a:solidFill>
                    <a:srgbClr val="FFFFFF"/>
                  </a:solidFill>
                </a:uFill>
                <a:latin typeface="Verdana"/>
                <a:ea typeface="Verdana"/>
                <a:cs typeface="Verdana"/>
                <a:sym typeface="Verdana"/>
              </a:defRPr>
            </a:lvl1pPr>
          </a:lstStyle>
          <a:p>
            <a:r>
              <a:t>Faculty of Health, Medicine and Life Sciences</a:t>
            </a:r>
          </a:p>
        </p:txBody>
      </p:sp>
      <p:sp>
        <p:nvSpPr>
          <p:cNvPr id="173" name="Titeltekst"/>
          <p:cNvSpPr txBox="1">
            <a:spLocks noGrp="1"/>
          </p:cNvSpPr>
          <p:nvPr>
            <p:ph type="title"/>
          </p:nvPr>
        </p:nvSpPr>
        <p:spPr>
          <a:xfrm>
            <a:off x="496711" y="1739900"/>
            <a:ext cx="11857850" cy="1244036"/>
          </a:xfrm>
          <a:prstGeom prst="rect">
            <a:avLst/>
          </a:prstGeom>
        </p:spPr>
        <p:txBody>
          <a:bodyPr lIns="0" tIns="0" rIns="0" bIns="0" anchor="t"/>
          <a:lstStyle>
            <a:lvl1pPr algn="l" defTabSz="1295400">
              <a:defRPr sz="4200" b="1">
                <a:solidFill>
                  <a:srgbClr val="00274E"/>
                </a:solidFill>
                <a:uFill>
                  <a:solidFill>
                    <a:srgbClr val="00274E"/>
                  </a:solidFill>
                </a:uFill>
                <a:latin typeface="Verdana"/>
                <a:ea typeface="Verdana"/>
                <a:cs typeface="Verdana"/>
                <a:sym typeface="Verdana"/>
              </a:defRPr>
            </a:lvl1pPr>
          </a:lstStyle>
          <a:p>
            <a:r>
              <a:t>Titeltekst</a:t>
            </a:r>
          </a:p>
        </p:txBody>
      </p:sp>
      <p:sp>
        <p:nvSpPr>
          <p:cNvPr id="174" name="Hoofdtekst - niveau één…"/>
          <p:cNvSpPr txBox="1">
            <a:spLocks noGrp="1"/>
          </p:cNvSpPr>
          <p:nvPr>
            <p:ph type="body" idx="1"/>
          </p:nvPr>
        </p:nvSpPr>
        <p:spPr>
          <a:xfrm>
            <a:off x="496711" y="2978008"/>
            <a:ext cx="11857850" cy="6775592"/>
          </a:xfrm>
          <a:prstGeom prst="rect">
            <a:avLst/>
          </a:prstGeom>
        </p:spPr>
        <p:txBody>
          <a:bodyPr lIns="0" tIns="0" rIns="0" bIns="0" anchor="t"/>
          <a:lstStyle>
            <a:lvl1pPr marL="342900" indent="-342900" defTabSz="1295400">
              <a:spcBef>
                <a:spcPts val="1100"/>
              </a:spcBef>
              <a:buSzPct val="100000"/>
              <a:defRPr sz="4400">
                <a:solidFill>
                  <a:srgbClr val="00274E"/>
                </a:solidFill>
                <a:uFill>
                  <a:solidFill>
                    <a:srgbClr val="00274E"/>
                  </a:solidFill>
                </a:uFill>
                <a:latin typeface="Verdana"/>
                <a:ea typeface="Verdana"/>
                <a:cs typeface="Verdana"/>
                <a:sym typeface="Verdana"/>
              </a:defRPr>
            </a:lvl1pPr>
            <a:lvl2pPr marL="742950" indent="-285750" defTabSz="1295400">
              <a:spcBef>
                <a:spcPts val="900"/>
              </a:spcBef>
              <a:buSzPct val="100000"/>
              <a:buChar char="–"/>
              <a:defRPr sz="3800">
                <a:solidFill>
                  <a:srgbClr val="00274E"/>
                </a:solidFill>
                <a:uFill>
                  <a:solidFill>
                    <a:srgbClr val="00274E"/>
                  </a:solidFill>
                </a:uFill>
                <a:latin typeface="Verdana"/>
                <a:ea typeface="Verdana"/>
                <a:cs typeface="Verdana"/>
                <a:sym typeface="Verdana"/>
              </a:defRPr>
            </a:lvl2pPr>
            <a:lvl3pPr marL="1143000" indent="-228600" defTabSz="1295400">
              <a:spcBef>
                <a:spcPts val="800"/>
              </a:spcBef>
              <a:buSzPct val="100000"/>
              <a:defRPr sz="3400">
                <a:solidFill>
                  <a:srgbClr val="00274E"/>
                </a:solidFill>
                <a:uFill>
                  <a:solidFill>
                    <a:srgbClr val="00274E"/>
                  </a:solidFill>
                </a:uFill>
                <a:latin typeface="Verdana"/>
                <a:ea typeface="Verdana"/>
                <a:cs typeface="Verdana"/>
                <a:sym typeface="Verdana"/>
              </a:defRPr>
            </a:lvl3pPr>
            <a:lvl4pPr marL="1562100" indent="-228600" defTabSz="1295400">
              <a:spcBef>
                <a:spcPts val="600"/>
              </a:spcBef>
              <a:buSzPct val="100000"/>
              <a:buChar char="–"/>
              <a:defRPr sz="2800">
                <a:solidFill>
                  <a:srgbClr val="00274E"/>
                </a:solidFill>
                <a:uFill>
                  <a:solidFill>
                    <a:srgbClr val="00274E"/>
                  </a:solidFill>
                </a:uFill>
                <a:latin typeface="Verdana"/>
                <a:ea typeface="Verdana"/>
                <a:cs typeface="Verdana"/>
                <a:sym typeface="Verdana"/>
              </a:defRPr>
            </a:lvl4pPr>
            <a:lvl5pPr marL="1981200" indent="-228600" defTabSz="1295400">
              <a:spcBef>
                <a:spcPts val="600"/>
              </a:spcBef>
              <a:buSzPct val="100000"/>
              <a:buChar char="»"/>
              <a:defRPr sz="2800">
                <a:solidFill>
                  <a:srgbClr val="00274E"/>
                </a:solidFill>
                <a:uFill>
                  <a:solidFill>
                    <a:srgbClr val="00274E"/>
                  </a:solidFill>
                </a:uFill>
                <a:latin typeface="Verdana"/>
                <a:ea typeface="Verdana"/>
                <a:cs typeface="Verdana"/>
                <a:sym typeface="Verdana"/>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75" name="Dianummer"/>
          <p:cNvSpPr txBox="1">
            <a:spLocks noGrp="1"/>
          </p:cNvSpPr>
          <p:nvPr>
            <p:ph type="sldNum" sz="quarter" idx="2"/>
          </p:nvPr>
        </p:nvSpPr>
        <p:spPr>
          <a:xfrm>
            <a:off x="10424930" y="8879840"/>
            <a:ext cx="824806" cy="774701"/>
          </a:xfrm>
          <a:prstGeom prst="rect">
            <a:avLst/>
          </a:prstGeom>
        </p:spPr>
        <p:txBody>
          <a:bodyPr/>
          <a:lstStyle>
            <a:lvl1pPr defTabSz="647700">
              <a:defRPr sz="4400">
                <a:solidFill>
                  <a:srgbClr val="00274E"/>
                </a:solidFill>
                <a:uFill>
                  <a:solidFill>
                    <a:srgbClr val="00274E"/>
                  </a:solidFill>
                </a:uFill>
                <a:latin typeface="Verdana"/>
                <a:ea typeface="Verdana"/>
                <a:cs typeface="Verdana"/>
                <a:sym typeface="Verdana"/>
              </a:defRPr>
            </a:lvl1pPr>
          </a:lstStyle>
          <a:p>
            <a:fld id="{86CB4B4D-7CA3-9044-876B-883B54F8677D}" type="slidenum">
              <a:t>‹nr.›</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 Titel en object">
    <p:spTree>
      <p:nvGrpSpPr>
        <p:cNvPr id="1" name=""/>
        <p:cNvGrpSpPr/>
        <p:nvPr/>
      </p:nvGrpSpPr>
      <p:grpSpPr>
        <a:xfrm>
          <a:off x="0" y="0"/>
          <a:ext cx="0" cy="0"/>
          <a:chOff x="0" y="0"/>
          <a:chExt cx="0" cy="0"/>
        </a:xfrm>
      </p:grpSpPr>
      <p:sp>
        <p:nvSpPr>
          <p:cNvPr id="191" name="Titeltekst"/>
          <p:cNvSpPr txBox="1">
            <a:spLocks noGrp="1"/>
          </p:cNvSpPr>
          <p:nvPr>
            <p:ph type="title"/>
          </p:nvPr>
        </p:nvSpPr>
        <p:spPr>
          <a:xfrm>
            <a:off x="650239" y="130952"/>
            <a:ext cx="11704322" cy="2144888"/>
          </a:xfrm>
          <a:prstGeom prst="rect">
            <a:avLst/>
          </a:prstGeom>
        </p:spPr>
        <p:txBody>
          <a:bodyPr lIns="65023" tIns="65023" rIns="65023" bIns="65023">
            <a:normAutofit/>
          </a:bodyPr>
          <a:lstStyle>
            <a:lvl1pPr defTabSz="457200">
              <a:defRPr sz="6200">
                <a:uFill>
                  <a:solidFill>
                    <a:srgbClr val="000000"/>
                  </a:solidFill>
                </a:uFill>
                <a:latin typeface="Calibri"/>
                <a:ea typeface="Calibri"/>
                <a:cs typeface="Calibri"/>
                <a:sym typeface="Calibri"/>
              </a:defRPr>
            </a:lvl1pPr>
          </a:lstStyle>
          <a:p>
            <a:r>
              <a:t>Titeltekst</a:t>
            </a:r>
          </a:p>
        </p:txBody>
      </p:sp>
      <p:sp>
        <p:nvSpPr>
          <p:cNvPr id="192" name="Hoofdtekst - niveau één…"/>
          <p:cNvSpPr txBox="1">
            <a:spLocks noGrp="1"/>
          </p:cNvSpPr>
          <p:nvPr>
            <p:ph type="body" idx="1"/>
          </p:nvPr>
        </p:nvSpPr>
        <p:spPr>
          <a:xfrm>
            <a:off x="650239" y="2275839"/>
            <a:ext cx="11704322" cy="7477761"/>
          </a:xfrm>
          <a:prstGeom prst="rect">
            <a:avLst/>
          </a:prstGeom>
        </p:spPr>
        <p:txBody>
          <a:bodyPr lIns="65023" tIns="65023" rIns="65023" bIns="65023" anchor="t">
            <a:normAutofit/>
          </a:bodyPr>
          <a:lstStyle>
            <a:lvl1pPr marL="471487" indent="-471487" defTabSz="457200">
              <a:spcBef>
                <a:spcPts val="700"/>
              </a:spcBef>
              <a:buSzPct val="100000"/>
              <a:buFont typeface="Arial"/>
              <a:defRPr sz="4400">
                <a:uFill>
                  <a:solidFill>
                    <a:srgbClr val="000000"/>
                  </a:solidFill>
                </a:uFill>
                <a:latin typeface="Calibri"/>
                <a:ea typeface="Calibri"/>
                <a:cs typeface="Calibri"/>
                <a:sym typeface="Calibri"/>
              </a:defRPr>
            </a:lvl1pPr>
            <a:lvl2pPr marL="906235" indent="-449035" defTabSz="457200">
              <a:spcBef>
                <a:spcPts val="700"/>
              </a:spcBef>
              <a:buSzPct val="100000"/>
              <a:buFont typeface="Arial"/>
              <a:buChar char="–"/>
              <a:defRPr sz="4400">
                <a:uFill>
                  <a:solidFill>
                    <a:srgbClr val="000000"/>
                  </a:solidFill>
                </a:uFill>
                <a:latin typeface="Calibri"/>
                <a:ea typeface="Calibri"/>
                <a:cs typeface="Calibri"/>
                <a:sym typeface="Calibri"/>
              </a:defRPr>
            </a:lvl2pPr>
            <a:lvl3pPr marL="1333500" indent="-419100" defTabSz="457200">
              <a:spcBef>
                <a:spcPts val="700"/>
              </a:spcBef>
              <a:buSzPct val="100000"/>
              <a:buFont typeface="Arial"/>
              <a:defRPr sz="4400">
                <a:uFill>
                  <a:solidFill>
                    <a:srgbClr val="000000"/>
                  </a:solidFill>
                </a:uFill>
                <a:latin typeface="Calibri"/>
                <a:ea typeface="Calibri"/>
                <a:cs typeface="Calibri"/>
                <a:sym typeface="Calibri"/>
              </a:defRPr>
            </a:lvl3pPr>
            <a:lvl4pPr marL="1874520" indent="-502920" defTabSz="457200">
              <a:spcBef>
                <a:spcPts val="700"/>
              </a:spcBef>
              <a:buSzPct val="100000"/>
              <a:buFont typeface="Arial"/>
              <a:buChar char="–"/>
              <a:defRPr sz="4400">
                <a:uFill>
                  <a:solidFill>
                    <a:srgbClr val="000000"/>
                  </a:solidFill>
                </a:uFill>
                <a:latin typeface="Calibri"/>
                <a:ea typeface="Calibri"/>
                <a:cs typeface="Calibri"/>
                <a:sym typeface="Calibri"/>
              </a:defRPr>
            </a:lvl4pPr>
            <a:lvl5pPr marL="2331720" indent="-502920" defTabSz="457200">
              <a:spcBef>
                <a:spcPts val="700"/>
              </a:spcBef>
              <a:buSzPct val="100000"/>
              <a:buFont typeface="Arial"/>
              <a:buChar char="»"/>
              <a:defRPr sz="4400">
                <a:uFill>
                  <a:solidFill>
                    <a:srgbClr val="000000"/>
                  </a:solidFill>
                </a:uFill>
                <a:latin typeface="Calibri"/>
                <a:ea typeface="Calibri"/>
                <a:cs typeface="Calibri"/>
                <a:sym typeface="Calibri"/>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93" name="Dianummer"/>
          <p:cNvSpPr txBox="1">
            <a:spLocks noGrp="1"/>
          </p:cNvSpPr>
          <p:nvPr>
            <p:ph type="sldNum" sz="quarter" idx="2"/>
          </p:nvPr>
        </p:nvSpPr>
        <p:spPr>
          <a:xfrm>
            <a:off x="9320107" y="9114112"/>
            <a:ext cx="3034454" cy="371349"/>
          </a:xfrm>
          <a:prstGeom prst="rect">
            <a:avLst/>
          </a:prstGeom>
        </p:spPr>
        <p:txBody>
          <a:bodyPr wrap="square" lIns="65023" tIns="65023" rIns="65023" bIns="65023" anchor="ctr"/>
          <a:lstStyle>
            <a:lvl1pPr algn="r" defTabSz="457200">
              <a:defRPr sz="1600">
                <a:solidFill>
                  <a:srgbClr val="888888"/>
                </a:solidFill>
                <a:uFill>
                  <a:solidFill>
                    <a:srgbClr val="888888"/>
                  </a:solidFill>
                </a:uFill>
                <a:latin typeface="Calibri"/>
                <a:ea typeface="Calibri"/>
                <a:cs typeface="Calibri"/>
                <a:sym typeface="Calibri"/>
              </a:defRPr>
            </a:lvl1pPr>
          </a:lstStyle>
          <a:p>
            <a:fld id="{86CB4B4D-7CA3-9044-876B-883B54F8677D}" type="slidenum">
              <a:t>‹nr.›</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Blank Presentation">
    <p:bg>
      <p:bgPr>
        <a:solidFill>
          <a:srgbClr val="00B2E2"/>
        </a:solidFill>
        <a:effectLst/>
      </p:bgPr>
    </p:bg>
    <p:spTree>
      <p:nvGrpSpPr>
        <p:cNvPr id="1" name=""/>
        <p:cNvGrpSpPr/>
        <p:nvPr/>
      </p:nvGrpSpPr>
      <p:grpSpPr>
        <a:xfrm>
          <a:off x="0" y="0"/>
          <a:ext cx="0" cy="0"/>
          <a:chOff x="0" y="0"/>
          <a:chExt cx="0" cy="0"/>
        </a:xfrm>
      </p:grpSpPr>
      <p:pic>
        <p:nvPicPr>
          <p:cNvPr id="200" name="image.png" descr="image.png"/>
          <p:cNvPicPr>
            <a:picLocks/>
          </p:cNvPicPr>
          <p:nvPr/>
        </p:nvPicPr>
        <p:blipFill>
          <a:blip r:embed="rId2">
            <a:extLst/>
          </a:blip>
          <a:stretch>
            <a:fillRect/>
          </a:stretch>
        </p:blipFill>
        <p:spPr>
          <a:xfrm>
            <a:off x="-215900" y="0"/>
            <a:ext cx="13004800" cy="9753601"/>
          </a:xfrm>
          <a:prstGeom prst="rect">
            <a:avLst/>
          </a:prstGeom>
          <a:ln w="12700">
            <a:miter lim="400000"/>
          </a:ln>
        </p:spPr>
      </p:pic>
      <p:sp>
        <p:nvSpPr>
          <p:cNvPr id="201" name="Titeltekst"/>
          <p:cNvSpPr txBox="1">
            <a:spLocks noGrp="1"/>
          </p:cNvSpPr>
          <p:nvPr>
            <p:ph type="title"/>
          </p:nvPr>
        </p:nvSpPr>
        <p:spPr>
          <a:xfrm>
            <a:off x="496711" y="1739900"/>
            <a:ext cx="11857850" cy="1244036"/>
          </a:xfrm>
          <a:prstGeom prst="rect">
            <a:avLst/>
          </a:prstGeom>
        </p:spPr>
        <p:txBody>
          <a:bodyPr lIns="0" tIns="0" rIns="0" bIns="0" anchor="t"/>
          <a:lstStyle>
            <a:lvl1pPr algn="l" defTabSz="1295400">
              <a:defRPr sz="4200" b="1">
                <a:solidFill>
                  <a:srgbClr val="00274E"/>
                </a:solidFill>
                <a:uFill>
                  <a:solidFill>
                    <a:srgbClr val="00274E"/>
                  </a:solidFill>
                </a:uFill>
                <a:latin typeface="Verdana"/>
                <a:ea typeface="Verdana"/>
                <a:cs typeface="Verdana"/>
                <a:sym typeface="Verdana"/>
              </a:defRPr>
            </a:lvl1pPr>
          </a:lstStyle>
          <a:p>
            <a:r>
              <a:t>Titeltekst</a:t>
            </a:r>
          </a:p>
        </p:txBody>
      </p:sp>
      <p:sp>
        <p:nvSpPr>
          <p:cNvPr id="202" name="Hoofdtekst - niveau één…"/>
          <p:cNvSpPr txBox="1">
            <a:spLocks noGrp="1"/>
          </p:cNvSpPr>
          <p:nvPr>
            <p:ph type="body" idx="1"/>
          </p:nvPr>
        </p:nvSpPr>
        <p:spPr>
          <a:xfrm>
            <a:off x="496711" y="2978008"/>
            <a:ext cx="11857850" cy="6775592"/>
          </a:xfrm>
          <a:prstGeom prst="rect">
            <a:avLst/>
          </a:prstGeom>
        </p:spPr>
        <p:txBody>
          <a:bodyPr lIns="0" tIns="0" rIns="0" bIns="0" anchor="t"/>
          <a:lstStyle>
            <a:lvl1pPr marL="342900" indent="-342900" defTabSz="1295400">
              <a:spcBef>
                <a:spcPts val="1100"/>
              </a:spcBef>
              <a:buSzPct val="100000"/>
              <a:defRPr sz="4400">
                <a:solidFill>
                  <a:srgbClr val="00274E"/>
                </a:solidFill>
                <a:uFill>
                  <a:solidFill>
                    <a:srgbClr val="00274E"/>
                  </a:solidFill>
                </a:uFill>
                <a:latin typeface="Verdana"/>
                <a:ea typeface="Verdana"/>
                <a:cs typeface="Verdana"/>
                <a:sym typeface="Verdana"/>
              </a:defRPr>
            </a:lvl1pPr>
            <a:lvl2pPr marL="742950" indent="-285750" defTabSz="1295400">
              <a:spcBef>
                <a:spcPts val="900"/>
              </a:spcBef>
              <a:buSzPct val="100000"/>
              <a:buChar char="–"/>
              <a:defRPr sz="3800">
                <a:solidFill>
                  <a:srgbClr val="00274E"/>
                </a:solidFill>
                <a:uFill>
                  <a:solidFill>
                    <a:srgbClr val="00274E"/>
                  </a:solidFill>
                </a:uFill>
                <a:latin typeface="Verdana"/>
                <a:ea typeface="Verdana"/>
                <a:cs typeface="Verdana"/>
                <a:sym typeface="Verdana"/>
              </a:defRPr>
            </a:lvl2pPr>
            <a:lvl3pPr marL="1143000" indent="-228600" defTabSz="1295400">
              <a:spcBef>
                <a:spcPts val="800"/>
              </a:spcBef>
              <a:buSzPct val="100000"/>
              <a:defRPr sz="3400">
                <a:solidFill>
                  <a:srgbClr val="00274E"/>
                </a:solidFill>
                <a:uFill>
                  <a:solidFill>
                    <a:srgbClr val="00274E"/>
                  </a:solidFill>
                </a:uFill>
                <a:latin typeface="Verdana"/>
                <a:ea typeface="Verdana"/>
                <a:cs typeface="Verdana"/>
                <a:sym typeface="Verdana"/>
              </a:defRPr>
            </a:lvl3pPr>
            <a:lvl4pPr marL="1562100" indent="-228600" defTabSz="1295400">
              <a:spcBef>
                <a:spcPts val="600"/>
              </a:spcBef>
              <a:buSzPct val="100000"/>
              <a:buChar char="–"/>
              <a:defRPr sz="2800">
                <a:solidFill>
                  <a:srgbClr val="00274E"/>
                </a:solidFill>
                <a:uFill>
                  <a:solidFill>
                    <a:srgbClr val="00274E"/>
                  </a:solidFill>
                </a:uFill>
                <a:latin typeface="Verdana"/>
                <a:ea typeface="Verdana"/>
                <a:cs typeface="Verdana"/>
                <a:sym typeface="Verdana"/>
              </a:defRPr>
            </a:lvl4pPr>
            <a:lvl5pPr marL="1981200" indent="-228600" defTabSz="1295400">
              <a:spcBef>
                <a:spcPts val="600"/>
              </a:spcBef>
              <a:buSzPct val="100000"/>
              <a:buChar char="»"/>
              <a:defRPr sz="2800">
                <a:solidFill>
                  <a:srgbClr val="00274E"/>
                </a:solidFill>
                <a:uFill>
                  <a:solidFill>
                    <a:srgbClr val="00274E"/>
                  </a:solidFill>
                </a:uFill>
                <a:latin typeface="Verdana"/>
                <a:ea typeface="Verdana"/>
                <a:cs typeface="Verdana"/>
                <a:sym typeface="Verdana"/>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03" name="Dianummer"/>
          <p:cNvSpPr txBox="1">
            <a:spLocks noGrp="1"/>
          </p:cNvSpPr>
          <p:nvPr>
            <p:ph type="sldNum" sz="quarter" idx="2"/>
          </p:nvPr>
        </p:nvSpPr>
        <p:spPr>
          <a:xfrm>
            <a:off x="6089997" y="9207500"/>
            <a:ext cx="824806" cy="774700"/>
          </a:xfrm>
          <a:prstGeom prst="rect">
            <a:avLst/>
          </a:prstGeom>
        </p:spPr>
        <p:txBody>
          <a:bodyPr/>
          <a:lstStyle>
            <a:lvl1pPr defTabSz="647700">
              <a:defRPr sz="4400">
                <a:solidFill>
                  <a:srgbClr val="00274E"/>
                </a:solidFill>
                <a:uFill>
                  <a:solidFill>
                    <a:srgbClr val="00274E"/>
                  </a:solidFill>
                </a:uFill>
                <a:latin typeface="Verdana"/>
                <a:ea typeface="Verdana"/>
                <a:cs typeface="Verdana"/>
                <a:sym typeface="Verdana"/>
              </a:defRPr>
            </a:lvl1p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en opsomming">
    <p:spTree>
      <p:nvGrpSpPr>
        <p:cNvPr id="1" name=""/>
        <p:cNvGrpSpPr/>
        <p:nvPr/>
      </p:nvGrpSpPr>
      <p:grpSpPr>
        <a:xfrm>
          <a:off x="0" y="0"/>
          <a:ext cx="0" cy="0"/>
          <a:chOff x="0" y="0"/>
          <a:chExt cx="0" cy="0"/>
        </a:xfrm>
      </p:grpSpPr>
      <p:sp>
        <p:nvSpPr>
          <p:cNvPr id="20" name="Titeltekst"/>
          <p:cNvSpPr txBox="1">
            <a:spLocks noGrp="1"/>
          </p:cNvSpPr>
          <p:nvPr>
            <p:ph type="title"/>
          </p:nvPr>
        </p:nvSpPr>
        <p:spPr>
          <a:prstGeom prst="rect">
            <a:avLst/>
          </a:prstGeom>
        </p:spPr>
        <p:txBody>
          <a:bodyPr/>
          <a:lstStyle/>
          <a:p>
            <a:r>
              <a:t>Titeltekst</a:t>
            </a:r>
          </a:p>
        </p:txBody>
      </p:sp>
      <p:sp>
        <p:nvSpPr>
          <p:cNvPr id="21" name="Hoofdtekst - niveau één…"/>
          <p:cNvSpPr txBox="1">
            <a:spLocks noGrp="1"/>
          </p:cNvSpPr>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2"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8_Preced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34" name="Overlay-FullBackground.jpg" descr="Overlay-FullBackground.jpg"/>
          <p:cNvPicPr>
            <a:picLocks/>
          </p:cNvPicPr>
          <p:nvPr/>
        </p:nvPicPr>
        <p:blipFill>
          <a:blip r:embed="rId3">
            <a:extLst/>
          </a:blip>
          <a:stretch>
            <a:fillRect/>
          </a:stretch>
        </p:blipFill>
        <p:spPr>
          <a:xfrm>
            <a:off x="0" y="6773"/>
            <a:ext cx="13004800" cy="9753601"/>
          </a:xfrm>
          <a:prstGeom prst="rect">
            <a:avLst/>
          </a:prstGeom>
          <a:ln w="12700">
            <a:miter lim="400000"/>
          </a:ln>
        </p:spPr>
      </p:pic>
      <p:sp>
        <p:nvSpPr>
          <p:cNvPr id="235" name="Titeltekst"/>
          <p:cNvSpPr txBox="1">
            <a:spLocks noGrp="1"/>
          </p:cNvSpPr>
          <p:nvPr>
            <p:ph type="title"/>
          </p:nvPr>
        </p:nvSpPr>
        <p:spPr>
          <a:xfrm>
            <a:off x="1108568" y="0"/>
            <a:ext cx="10785406" cy="2006600"/>
          </a:xfrm>
          <a:prstGeom prst="rect">
            <a:avLst/>
          </a:prstGeom>
        </p:spPr>
        <p:txBody>
          <a:bodyPr/>
          <a:lstStyle>
            <a:lvl1pPr marL="57799" marR="57799" defTabSz="1295400">
              <a:defRPr sz="6800">
                <a:solidFill>
                  <a:srgbClr val="FFFFFF"/>
                </a:solidFill>
                <a:uFill>
                  <a:solidFill>
                    <a:srgbClr val="FFFFFF"/>
                  </a:solidFill>
                </a:uFill>
                <a:latin typeface="Perpetua Titling MT Light"/>
                <a:ea typeface="Perpetua Titling MT Light"/>
                <a:cs typeface="Perpetua Titling MT Light"/>
                <a:sym typeface="Perpetua Titling MT Light"/>
              </a:defRPr>
            </a:lvl1pPr>
          </a:lstStyle>
          <a:p>
            <a:r>
              <a:t>Titeltekst</a:t>
            </a:r>
          </a:p>
        </p:txBody>
      </p:sp>
      <p:sp>
        <p:nvSpPr>
          <p:cNvPr id="236" name="Hoofdtekst - niveau één…"/>
          <p:cNvSpPr txBox="1">
            <a:spLocks noGrp="1"/>
          </p:cNvSpPr>
          <p:nvPr>
            <p:ph type="body" idx="1"/>
          </p:nvPr>
        </p:nvSpPr>
        <p:spPr>
          <a:xfrm>
            <a:off x="1108568" y="2603500"/>
            <a:ext cx="10785406" cy="7150100"/>
          </a:xfrm>
          <a:prstGeom prst="rect">
            <a:avLst/>
          </a:prstGeom>
        </p:spPr>
        <p:txBody>
          <a:bodyPr anchor="t"/>
          <a:lstStyle>
            <a:lvl1pPr marL="323215" marR="57799" indent="-282575" defTabSz="1295400">
              <a:spcBef>
                <a:spcPts val="2800"/>
              </a:spcBef>
              <a:buClr>
                <a:srgbClr val="424242"/>
              </a:buClr>
              <a:buSzPct val="100000"/>
              <a:buFont typeface="Calisto MT"/>
              <a:defRPr sz="3400">
                <a:solidFill>
                  <a:srgbClr val="424242"/>
                </a:solidFill>
                <a:uFill>
                  <a:solidFill>
                    <a:srgbClr val="424242"/>
                  </a:solidFill>
                </a:uFill>
                <a:latin typeface="Calisto MT"/>
                <a:ea typeface="Calisto MT"/>
                <a:cs typeface="Calisto MT"/>
                <a:sym typeface="Calisto MT"/>
              </a:defRPr>
            </a:lvl1pPr>
            <a:lvl2pPr marL="618490" marR="57799" indent="-295275" defTabSz="1295400">
              <a:spcBef>
                <a:spcPts val="900"/>
              </a:spcBef>
              <a:buClr>
                <a:srgbClr val="979797"/>
              </a:buClr>
              <a:buSzPct val="100000"/>
              <a:buFont typeface="Calisto MT"/>
              <a:defRPr sz="3000">
                <a:solidFill>
                  <a:srgbClr val="424242"/>
                </a:solidFill>
                <a:uFill>
                  <a:solidFill>
                    <a:srgbClr val="424242"/>
                  </a:solidFill>
                </a:uFill>
                <a:latin typeface="Calisto MT"/>
                <a:ea typeface="Calisto MT"/>
                <a:cs typeface="Calisto MT"/>
                <a:sym typeface="Calisto MT"/>
              </a:defRPr>
            </a:lvl2pPr>
            <a:lvl3pPr marL="901064" marR="57799" indent="-282574" defTabSz="1295400">
              <a:spcBef>
                <a:spcPts val="900"/>
              </a:spcBef>
              <a:buClr>
                <a:srgbClr val="424242"/>
              </a:buClr>
              <a:buSzPct val="100000"/>
              <a:buFont typeface="Calisto MT"/>
              <a:defRPr sz="2800">
                <a:solidFill>
                  <a:srgbClr val="424242"/>
                </a:solidFill>
                <a:uFill>
                  <a:solidFill>
                    <a:srgbClr val="424242"/>
                  </a:solidFill>
                </a:uFill>
                <a:latin typeface="Calisto MT"/>
                <a:ea typeface="Calisto MT"/>
                <a:cs typeface="Calisto MT"/>
                <a:sym typeface="Calisto MT"/>
              </a:defRPr>
            </a:lvl3pPr>
            <a:lvl4pPr marL="1183639" marR="57799" indent="-282575" defTabSz="1295400">
              <a:spcBef>
                <a:spcPts val="900"/>
              </a:spcBef>
              <a:buClr>
                <a:srgbClr val="979797"/>
              </a:buClr>
              <a:buSzPct val="100000"/>
              <a:buFont typeface="Calisto MT"/>
              <a:defRPr sz="2400">
                <a:solidFill>
                  <a:srgbClr val="424242"/>
                </a:solidFill>
                <a:uFill>
                  <a:solidFill>
                    <a:srgbClr val="424242"/>
                  </a:solidFill>
                </a:uFill>
                <a:latin typeface="Calisto MT"/>
                <a:ea typeface="Calisto MT"/>
                <a:cs typeface="Calisto MT"/>
                <a:sym typeface="Calisto MT"/>
              </a:defRPr>
            </a:lvl4pPr>
            <a:lvl5pPr marL="1466214" marR="57799" indent="-282575" defTabSz="1295400">
              <a:spcBef>
                <a:spcPts val="900"/>
              </a:spcBef>
              <a:buClr>
                <a:srgbClr val="424242"/>
              </a:buClr>
              <a:buSzPct val="100000"/>
              <a:buFont typeface="Calisto MT"/>
              <a:defRPr sz="2400">
                <a:solidFill>
                  <a:srgbClr val="424242"/>
                </a:solidFill>
                <a:uFill>
                  <a:solidFill>
                    <a:srgbClr val="424242"/>
                  </a:solidFill>
                </a:uFill>
                <a:latin typeface="Calisto MT"/>
                <a:ea typeface="Calisto MT"/>
                <a:cs typeface="Calisto MT"/>
                <a:sym typeface="Calisto M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37" name="Dianummer"/>
          <p:cNvSpPr txBox="1">
            <a:spLocks noGrp="1"/>
          </p:cNvSpPr>
          <p:nvPr>
            <p:ph type="sldNum" sz="quarter" idx="2"/>
          </p:nvPr>
        </p:nvSpPr>
        <p:spPr>
          <a:xfrm>
            <a:off x="6332239" y="9136176"/>
            <a:ext cx="340322" cy="323553"/>
          </a:xfrm>
          <a:prstGeom prst="rect">
            <a:avLst/>
          </a:prstGeom>
        </p:spPr>
        <p:txBody>
          <a:bodyPr anchor="ctr"/>
          <a:lstStyle>
            <a:lvl1pPr defTabSz="825500">
              <a:defRPr sz="1600">
                <a:solidFill>
                  <a:srgbClr val="424242"/>
                </a:solidFill>
                <a:effectLst>
                  <a:outerShdw blurRad="12700" dist="25400" dir="2700000" rotWithShape="0">
                    <a:srgbClr val="000000"/>
                  </a:outerShdw>
                </a:effectLst>
                <a:uFill>
                  <a:solidFill>
                    <a:srgbClr val="424242"/>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Office-thema">
    <p:spTree>
      <p:nvGrpSpPr>
        <p:cNvPr id="1" name=""/>
        <p:cNvGrpSpPr/>
        <p:nvPr/>
      </p:nvGrpSpPr>
      <p:grpSpPr>
        <a:xfrm>
          <a:off x="0" y="0"/>
          <a:ext cx="0" cy="0"/>
          <a:chOff x="0" y="0"/>
          <a:chExt cx="0" cy="0"/>
        </a:xfrm>
      </p:grpSpPr>
      <p:sp>
        <p:nvSpPr>
          <p:cNvPr id="244" name="© PN van Harten"/>
          <p:cNvSpPr txBox="1"/>
          <p:nvPr/>
        </p:nvSpPr>
        <p:spPr>
          <a:xfrm>
            <a:off x="9753600" y="9105900"/>
            <a:ext cx="3263900" cy="3608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57799" marR="57799" algn="ctr" defTabSz="1295400">
              <a:buClr>
                <a:srgbClr val="000000"/>
              </a:buClr>
              <a:buFont typeface="Arial"/>
              <a:defRPr sz="1800">
                <a:uFill>
                  <a:solidFill>
                    <a:srgbClr val="000000"/>
                  </a:solidFill>
                </a:uFill>
                <a:latin typeface="Arial"/>
                <a:ea typeface="Arial"/>
                <a:cs typeface="Arial"/>
                <a:sym typeface="Arial"/>
              </a:defRPr>
            </a:lvl1pPr>
          </a:lstStyle>
          <a:p>
            <a:r>
              <a:t>© PN van Harten</a:t>
            </a:r>
          </a:p>
        </p:txBody>
      </p:sp>
      <p:sp>
        <p:nvSpPr>
          <p:cNvPr id="245" name="Titeltekst"/>
          <p:cNvSpPr txBox="1">
            <a:spLocks noGrp="1"/>
          </p:cNvSpPr>
          <p:nvPr>
            <p:ph type="title"/>
          </p:nvPr>
        </p:nvSpPr>
        <p:spPr>
          <a:xfrm>
            <a:off x="647700" y="130951"/>
            <a:ext cx="11709400" cy="2144889"/>
          </a:xfrm>
          <a:prstGeom prst="rect">
            <a:avLst/>
          </a:prstGeom>
        </p:spPr>
        <p:txBody>
          <a:bodyPr/>
          <a:lstStyle>
            <a:lvl1pPr marL="57799" marR="57799" defTabSz="647700">
              <a:defRPr sz="6200">
                <a:uFill>
                  <a:solidFill>
                    <a:srgbClr val="000000"/>
                  </a:solidFill>
                </a:uFill>
                <a:latin typeface="Calibri"/>
                <a:ea typeface="Calibri"/>
                <a:cs typeface="Calibri"/>
                <a:sym typeface="Calibri"/>
              </a:defRPr>
            </a:lvl1pPr>
          </a:lstStyle>
          <a:p>
            <a:r>
              <a:t>Titeltekst</a:t>
            </a:r>
          </a:p>
        </p:txBody>
      </p:sp>
      <p:sp>
        <p:nvSpPr>
          <p:cNvPr id="246" name="Hoofdtekst - niveau één…"/>
          <p:cNvSpPr txBox="1">
            <a:spLocks noGrp="1"/>
          </p:cNvSpPr>
          <p:nvPr>
            <p:ph type="body" idx="1"/>
          </p:nvPr>
        </p:nvSpPr>
        <p:spPr>
          <a:xfrm>
            <a:off x="647700" y="2273300"/>
            <a:ext cx="11709400" cy="7480300"/>
          </a:xfrm>
          <a:prstGeom prst="rect">
            <a:avLst/>
          </a:prstGeom>
        </p:spPr>
        <p:txBody>
          <a:bodyPr anchor="t"/>
          <a:lstStyle>
            <a:lvl1pPr marL="383540" marR="57799" indent="-342900" defTabSz="647700">
              <a:spcBef>
                <a:spcPts val="1100"/>
              </a:spcBef>
              <a:buClr>
                <a:srgbClr val="000000"/>
              </a:buClr>
              <a:buSzPct val="100000"/>
              <a:buFont typeface="Arial"/>
              <a:defRPr sz="4400">
                <a:uFill>
                  <a:solidFill>
                    <a:srgbClr val="000000"/>
                  </a:solidFill>
                </a:uFill>
                <a:latin typeface="Calibri"/>
                <a:ea typeface="Calibri"/>
                <a:cs typeface="Calibri"/>
                <a:sym typeface="Calibri"/>
              </a:defRPr>
            </a:lvl1pPr>
            <a:lvl2pPr marL="783590" marR="57799" indent="-285750" defTabSz="647700">
              <a:spcBef>
                <a:spcPts val="1000"/>
              </a:spcBef>
              <a:buClr>
                <a:srgbClr val="000000"/>
              </a:buClr>
              <a:buSzPct val="100000"/>
              <a:buFont typeface="Arial"/>
              <a:buChar char="–"/>
              <a:defRPr sz="3800">
                <a:uFill>
                  <a:solidFill>
                    <a:srgbClr val="000000"/>
                  </a:solidFill>
                </a:uFill>
                <a:latin typeface="Calibri"/>
                <a:ea typeface="Calibri"/>
                <a:cs typeface="Calibri"/>
                <a:sym typeface="Calibri"/>
              </a:defRPr>
            </a:lvl2pPr>
            <a:lvl3pPr marL="1183639" marR="57799" indent="-228600" defTabSz="647700">
              <a:spcBef>
                <a:spcPts val="800"/>
              </a:spcBef>
              <a:buClr>
                <a:srgbClr val="000000"/>
              </a:buClr>
              <a:buSzPct val="100000"/>
              <a:buFont typeface="Arial"/>
              <a:defRPr sz="3400">
                <a:uFill>
                  <a:solidFill>
                    <a:srgbClr val="000000"/>
                  </a:solidFill>
                </a:uFill>
                <a:latin typeface="Calibri"/>
                <a:ea typeface="Calibri"/>
                <a:cs typeface="Calibri"/>
                <a:sym typeface="Calibri"/>
              </a:defRPr>
            </a:lvl3pPr>
            <a:lvl4pPr marL="1640839" marR="57799" indent="-228600" defTabSz="647700">
              <a:spcBef>
                <a:spcPts val="600"/>
              </a:spcBef>
              <a:buClr>
                <a:srgbClr val="000000"/>
              </a:buClr>
              <a:buSzPct val="100000"/>
              <a:buFont typeface="Arial"/>
              <a:buChar char="–"/>
              <a:defRPr sz="2800">
                <a:uFill>
                  <a:solidFill>
                    <a:srgbClr val="000000"/>
                  </a:solidFill>
                </a:uFill>
                <a:latin typeface="Calibri"/>
                <a:ea typeface="Calibri"/>
                <a:cs typeface="Calibri"/>
                <a:sym typeface="Calibri"/>
              </a:defRPr>
            </a:lvl4pPr>
            <a:lvl5pPr marL="2098039" marR="57799" indent="-228600" defTabSz="647700">
              <a:spcBef>
                <a:spcPts val="600"/>
              </a:spcBef>
              <a:buClr>
                <a:srgbClr val="000000"/>
              </a:buClr>
              <a:buSzPct val="100000"/>
              <a:buFont typeface="Arial"/>
              <a:buChar char="»"/>
              <a:defRPr sz="2800">
                <a:uFill>
                  <a:solidFill>
                    <a:srgbClr val="000000"/>
                  </a:solidFill>
                </a:uFill>
                <a:latin typeface="Calibri"/>
                <a:ea typeface="Calibri"/>
                <a:cs typeface="Calibri"/>
                <a:sym typeface="Calibri"/>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47" name="Dianummer"/>
          <p:cNvSpPr txBox="1">
            <a:spLocks noGrp="1"/>
          </p:cNvSpPr>
          <p:nvPr>
            <p:ph type="sldNum" sz="quarter" idx="2"/>
          </p:nvPr>
        </p:nvSpPr>
        <p:spPr>
          <a:xfrm>
            <a:off x="6205103" y="9080500"/>
            <a:ext cx="594594" cy="582774"/>
          </a:xfrm>
          <a:prstGeom prst="rect">
            <a:avLst/>
          </a:prstGeom>
        </p:spPr>
        <p:txBody>
          <a:bodyPr/>
          <a:lstStyle>
            <a:lvl1pPr defTabSz="825500">
              <a:defRPr sz="3400">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en opsomming - 2 kolommen">
    <p:spTree>
      <p:nvGrpSpPr>
        <p:cNvPr id="1" name=""/>
        <p:cNvGrpSpPr/>
        <p:nvPr/>
      </p:nvGrpSpPr>
      <p:grpSpPr>
        <a:xfrm>
          <a:off x="0" y="0"/>
          <a:ext cx="0" cy="0"/>
          <a:chOff x="0" y="0"/>
          <a:chExt cx="0" cy="0"/>
        </a:xfrm>
      </p:grpSpPr>
      <p:sp>
        <p:nvSpPr>
          <p:cNvPr id="29" name="Titeltekst"/>
          <p:cNvSpPr txBox="1">
            <a:spLocks noGrp="1"/>
          </p:cNvSpPr>
          <p:nvPr>
            <p:ph type="title"/>
          </p:nvPr>
        </p:nvSpPr>
        <p:spPr>
          <a:prstGeom prst="rect">
            <a:avLst/>
          </a:prstGeom>
        </p:spPr>
        <p:txBody>
          <a:bodyPr/>
          <a:lstStyle/>
          <a:p>
            <a:r>
              <a:t>Titeltekst</a:t>
            </a:r>
          </a:p>
        </p:txBody>
      </p:sp>
      <p:sp>
        <p:nvSpPr>
          <p:cNvPr id="30" name="Hoofdtekst - niveau één…"/>
          <p:cNvSpPr txBox="1">
            <a:spLocks noGrp="1"/>
          </p:cNvSpPr>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Opsomming">
    <p:spTree>
      <p:nvGrpSpPr>
        <p:cNvPr id="1" name=""/>
        <p:cNvGrpSpPr/>
        <p:nvPr/>
      </p:nvGrpSpPr>
      <p:grpSpPr>
        <a:xfrm>
          <a:off x="0" y="0"/>
          <a:ext cx="0" cy="0"/>
          <a:chOff x="0" y="0"/>
          <a:chExt cx="0" cy="0"/>
        </a:xfrm>
      </p:grpSpPr>
      <p:sp>
        <p:nvSpPr>
          <p:cNvPr id="38"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9"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46"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 boven">
    <p:spTree>
      <p:nvGrpSpPr>
        <p:cNvPr id="1" name=""/>
        <p:cNvGrpSpPr/>
        <p:nvPr/>
      </p:nvGrpSpPr>
      <p:grpSpPr>
        <a:xfrm>
          <a:off x="0" y="0"/>
          <a:ext cx="0" cy="0"/>
          <a:chOff x="0" y="0"/>
          <a:chExt cx="0" cy="0"/>
        </a:xfrm>
      </p:grpSpPr>
      <p:sp>
        <p:nvSpPr>
          <p:cNvPr id="53" name="Titeltekst"/>
          <p:cNvSpPr txBox="1">
            <a:spLocks noGrp="1"/>
          </p:cNvSpPr>
          <p:nvPr>
            <p:ph type="title"/>
          </p:nvPr>
        </p:nvSpPr>
        <p:spPr>
          <a:prstGeom prst="rect">
            <a:avLst/>
          </a:prstGeom>
        </p:spPr>
        <p:txBody>
          <a:bodyPr/>
          <a:lstStyle/>
          <a:p>
            <a:r>
              <a:t>Titeltekst</a:t>
            </a:r>
          </a:p>
        </p:txBody>
      </p:sp>
      <p:sp>
        <p:nvSpPr>
          <p:cNvPr id="54"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 midden">
    <p:spTree>
      <p:nvGrpSpPr>
        <p:cNvPr id="1" name=""/>
        <p:cNvGrpSpPr/>
        <p:nvPr/>
      </p:nvGrpSpPr>
      <p:grpSpPr>
        <a:xfrm>
          <a:off x="0" y="0"/>
          <a:ext cx="0" cy="0"/>
          <a:chOff x="0" y="0"/>
          <a:chExt cx="0" cy="0"/>
        </a:xfrm>
      </p:grpSpPr>
      <p:sp>
        <p:nvSpPr>
          <p:cNvPr id="61" name="Titeltekst"/>
          <p:cNvSpPr txBox="1">
            <a:spLocks noGrp="1"/>
          </p:cNvSpPr>
          <p:nvPr>
            <p:ph type="title"/>
          </p:nvPr>
        </p:nvSpPr>
        <p:spPr>
          <a:xfrm>
            <a:off x="1270000" y="2971800"/>
            <a:ext cx="10464800" cy="3810000"/>
          </a:xfrm>
          <a:prstGeom prst="rect">
            <a:avLst/>
          </a:prstGeom>
        </p:spPr>
        <p:txBody>
          <a:bodyPr/>
          <a:lstStyle/>
          <a:p>
            <a:r>
              <a:t>Titeltekst</a:t>
            </a:r>
          </a:p>
        </p:txBody>
      </p:sp>
      <p:sp>
        <p:nvSpPr>
          <p:cNvPr id="62"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Foto - horizontaal">
    <p:spTree>
      <p:nvGrpSpPr>
        <p:cNvPr id="1" name=""/>
        <p:cNvGrpSpPr/>
        <p:nvPr/>
      </p:nvGrpSpPr>
      <p:grpSpPr>
        <a:xfrm>
          <a:off x="0" y="0"/>
          <a:ext cx="0" cy="0"/>
          <a:chOff x="0" y="0"/>
          <a:chExt cx="0" cy="0"/>
        </a:xfrm>
      </p:grpSpPr>
      <p:sp>
        <p:nvSpPr>
          <p:cNvPr id="69" name="Afbeelding"/>
          <p:cNvSpPr>
            <a:spLocks noGrp="1"/>
          </p:cNvSpPr>
          <p:nvPr>
            <p:ph type="pic" sz="half" idx="13"/>
          </p:nvPr>
        </p:nvSpPr>
        <p:spPr>
          <a:xfrm>
            <a:off x="2438400" y="1638300"/>
            <a:ext cx="8128000" cy="4559300"/>
          </a:xfrm>
          <a:prstGeom prst="rect">
            <a:avLst/>
          </a:prstGeom>
        </p:spPr>
        <p:txBody>
          <a:bodyPr lIns="91439" tIns="45719" rIns="91439" bIns="45719" anchor="t"/>
          <a:lstStyle/>
          <a:p>
            <a:endParaRPr/>
          </a:p>
        </p:txBody>
      </p:sp>
      <p:sp>
        <p:nvSpPr>
          <p:cNvPr id="70" name="Titeltekst"/>
          <p:cNvSpPr txBox="1">
            <a:spLocks noGrp="1"/>
          </p:cNvSpPr>
          <p:nvPr>
            <p:ph type="title"/>
          </p:nvPr>
        </p:nvSpPr>
        <p:spPr>
          <a:xfrm>
            <a:off x="1270000" y="7366000"/>
            <a:ext cx="10464800" cy="1701800"/>
          </a:xfrm>
          <a:prstGeom prst="rect">
            <a:avLst/>
          </a:prstGeom>
        </p:spPr>
        <p:txBody>
          <a:bodyPr/>
          <a:lstStyle/>
          <a:p>
            <a:r>
              <a:t>Titeltekst</a:t>
            </a:r>
          </a:p>
        </p:txBody>
      </p:sp>
      <p:sp>
        <p:nvSpPr>
          <p:cNvPr id="7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horizontale weerspiegeling">
    <p:spTree>
      <p:nvGrpSpPr>
        <p:cNvPr id="1" name=""/>
        <p:cNvGrpSpPr/>
        <p:nvPr/>
      </p:nvGrpSpPr>
      <p:grpSpPr>
        <a:xfrm>
          <a:off x="0" y="0"/>
          <a:ext cx="0" cy="0"/>
          <a:chOff x="0" y="0"/>
          <a:chExt cx="0" cy="0"/>
        </a:xfrm>
      </p:grpSpPr>
      <p:sp>
        <p:nvSpPr>
          <p:cNvPr id="78" name="Afbeelding"/>
          <p:cNvSpPr>
            <a:spLocks noGrp="1"/>
          </p:cNvSpPr>
          <p:nvPr>
            <p:ph type="pic" sz="half" idx="13"/>
          </p:nvPr>
        </p:nvSpPr>
        <p:spPr>
          <a:xfrm>
            <a:off x="2438400" y="1638300"/>
            <a:ext cx="8128000" cy="45593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79" name="Titeltekst"/>
          <p:cNvSpPr txBox="1">
            <a:spLocks noGrp="1"/>
          </p:cNvSpPr>
          <p:nvPr>
            <p:ph type="title"/>
          </p:nvPr>
        </p:nvSpPr>
        <p:spPr>
          <a:xfrm>
            <a:off x="1270000" y="7366000"/>
            <a:ext cx="10464800" cy="1701800"/>
          </a:xfrm>
          <a:prstGeom prst="rect">
            <a:avLst/>
          </a:prstGeom>
        </p:spPr>
        <p:txBody>
          <a:bodyPr/>
          <a:lstStyle/>
          <a:p>
            <a:r>
              <a:t>Titeltekst</a:t>
            </a:r>
          </a:p>
        </p:txBody>
      </p:sp>
      <p:sp>
        <p:nvSpPr>
          <p:cNvPr id="80"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oofdtekst - niveau één…"/>
          <p:cNvSpPr txBox="1">
            <a:spLocks noGrp="1"/>
          </p:cNvSpPr>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 name="Titeltekst"/>
          <p:cNvSpPr txBox="1">
            <a:spLocks noGrp="1"/>
          </p:cNvSpPr>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Titeltekst</a:t>
            </a:r>
          </a:p>
        </p:txBody>
      </p:sp>
      <p:sp>
        <p:nvSpPr>
          <p:cNvPr id="4" name="Dianummer"/>
          <p:cNvSpPr txBox="1">
            <a:spLocks noGrp="1"/>
          </p:cNvSpPr>
          <p:nvPr>
            <p:ph type="sldNum" sz="quarter" idx="2"/>
          </p:nvPr>
        </p:nvSpPr>
        <p:spPr>
          <a:xfrm>
            <a:off x="6324600" y="9258300"/>
            <a:ext cx="342900" cy="368300"/>
          </a:xfrm>
          <a:prstGeom prst="rect">
            <a:avLst/>
          </a:prstGeom>
          <a:ln w="12700">
            <a:miter lim="400000"/>
          </a:ln>
        </p:spPr>
        <p:txBody>
          <a:bodyPr wrap="none" lIns="50800" tIns="50800" rIns="50800" bIns="50800">
            <a:spAutoFit/>
          </a:bodyPr>
          <a:lstStyle>
            <a:lvl1pPr algn="ctr" defTabSz="584200">
              <a:defRPr sz="1800">
                <a:latin typeface="+mj-lt"/>
                <a:ea typeface="+mj-ea"/>
                <a:cs typeface="+mj-cs"/>
                <a:sym typeface="Gill Sans"/>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6" r:id="rId17"/>
    <p:sldLayoutId id="2147483668" r:id="rId18"/>
    <p:sldLayoutId id="2147483669" r:id="rId19"/>
    <p:sldLayoutId id="2147483672" r:id="rId20"/>
    <p:sldLayoutId id="2147483673" r:id="rId21"/>
  </p:sldLayoutIdLst>
  <p:transition spd="med"/>
  <p:txStyles>
    <p:titleStyle>
      <a:lvl1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1pPr>
      <a:lvl2pPr marL="0" marR="0" indent="2286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2pPr>
      <a:lvl3pPr marL="0" marR="0" indent="4572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3pPr>
      <a:lvl4pPr marL="0" marR="0" indent="6858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4pPr>
      <a:lvl5pPr marL="0" marR="0" indent="9144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5pPr>
      <a:lvl6pPr marL="0" marR="0" indent="11430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6pPr>
      <a:lvl7pPr marL="0" marR="0" indent="13716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7pPr>
      <a:lvl8pPr marL="0" marR="0" indent="16002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8pPr>
      <a:lvl9pPr marL="0" marR="0" indent="18288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9pPr>
    </p:titleStyle>
    <p:bodyStyle>
      <a:lvl1pPr marL="8890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1pPr>
      <a:lvl2pPr marL="13335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2pPr>
      <a:lvl3pPr marL="17780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3pPr>
      <a:lvl4pPr marL="22225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4pPr>
      <a:lvl5pPr marL="26670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5pPr>
      <a:lvl6pPr marL="30226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6pPr>
      <a:lvl7pPr marL="33782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7pPr>
      <a:lvl8pPr marL="37338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8pPr>
      <a:lvl9pPr marL="40894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23.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 name="Groepeer"/>
          <p:cNvGrpSpPr/>
          <p:nvPr/>
        </p:nvGrpSpPr>
        <p:grpSpPr>
          <a:xfrm>
            <a:off x="-215900" y="2489200"/>
            <a:ext cx="431800" cy="2921000"/>
            <a:chOff x="0" y="0"/>
            <a:chExt cx="431800" cy="2921000"/>
          </a:xfrm>
        </p:grpSpPr>
        <p:sp>
          <p:nvSpPr>
            <p:cNvPr id="376" name="Rechthoek"/>
            <p:cNvSpPr/>
            <p:nvPr/>
          </p:nvSpPr>
          <p:spPr>
            <a:xfrm>
              <a:off x="0" y="0"/>
              <a:ext cx="431800" cy="2921000"/>
            </a:xfrm>
            <a:prstGeom prst="rect">
              <a:avLst/>
            </a:prstGeom>
            <a:solidFill>
              <a:srgbClr val="FF7C00"/>
            </a:solidFill>
            <a:ln w="12700" cap="flat">
              <a:noFill/>
              <a:round/>
            </a:ln>
            <a:effectLst/>
          </p:spPr>
          <p:txBody>
            <a:bodyPr wrap="square" lIns="50800" tIns="50800" rIns="50800" bIns="50800" numCol="1" anchor="ctr">
              <a:noAutofit/>
            </a:bodyPr>
            <a:lstStyle/>
            <a:p>
              <a:pPr marL="57799" marR="57799" defTabSz="1295400">
                <a:defRPr sz="4400">
                  <a:solidFill>
                    <a:srgbClr val="00274E"/>
                  </a:solidFill>
                  <a:uFill>
                    <a:solidFill>
                      <a:srgbClr val="00274E"/>
                    </a:solidFill>
                  </a:uFill>
                  <a:latin typeface="Verdana"/>
                  <a:ea typeface="Verdana"/>
                  <a:cs typeface="Verdana"/>
                  <a:sym typeface="Verdana"/>
                </a:defRPr>
              </a:pPr>
              <a:endParaRPr/>
            </a:p>
          </p:txBody>
        </p:sp>
        <p:sp>
          <p:nvSpPr>
            <p:cNvPr id="377" name="Tekst"/>
            <p:cNvSpPr txBox="1"/>
            <p:nvPr/>
          </p:nvSpPr>
          <p:spPr>
            <a:xfrm>
              <a:off x="0" y="0"/>
              <a:ext cx="431800" cy="7747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marL="57799" marR="57799" defTabSz="1295400">
                <a:buClr>
                  <a:srgbClr val="00274E"/>
                </a:buClr>
                <a:buFont typeface="Verdana"/>
                <a:defRPr sz="4400">
                  <a:solidFill>
                    <a:srgbClr val="00274E"/>
                  </a:solidFill>
                  <a:uFill>
                    <a:solidFill>
                      <a:srgbClr val="00274E"/>
                    </a:solidFill>
                  </a:uFill>
                  <a:latin typeface="Verdana"/>
                  <a:ea typeface="Verdana"/>
                  <a:cs typeface="Verdana"/>
                  <a:sym typeface="Verdana"/>
                </a:defRPr>
              </a:lvl1pPr>
            </a:lstStyle>
            <a:p>
              <a:r>
                <a:t>  </a:t>
              </a:r>
            </a:p>
          </p:txBody>
        </p:sp>
      </p:grpSp>
      <p:pic>
        <p:nvPicPr>
          <p:cNvPr id="379" name="EUR_environ_liggend.jpg" descr="EUR_environ_liggend.jpg"/>
          <p:cNvPicPr>
            <a:picLocks/>
          </p:cNvPicPr>
          <p:nvPr/>
        </p:nvPicPr>
        <p:blipFill>
          <a:blip r:embed="rId2">
            <a:extLst/>
          </a:blip>
          <a:stretch>
            <a:fillRect/>
          </a:stretch>
        </p:blipFill>
        <p:spPr>
          <a:xfrm>
            <a:off x="647700" y="1625600"/>
            <a:ext cx="11516925" cy="7680960"/>
          </a:xfrm>
          <a:prstGeom prst="rect">
            <a:avLst/>
          </a:prstGeom>
          <a:ln w="12700">
            <a:miter lim="400000"/>
          </a:ln>
        </p:spPr>
      </p:pic>
      <p:grpSp>
        <p:nvGrpSpPr>
          <p:cNvPr id="382" name="Groepeer"/>
          <p:cNvGrpSpPr/>
          <p:nvPr/>
        </p:nvGrpSpPr>
        <p:grpSpPr>
          <a:xfrm>
            <a:off x="215900" y="2489200"/>
            <a:ext cx="12788900" cy="3416300"/>
            <a:chOff x="0" y="0"/>
            <a:chExt cx="12788900" cy="3416300"/>
          </a:xfrm>
        </p:grpSpPr>
        <p:sp>
          <p:nvSpPr>
            <p:cNvPr id="380" name="Rechthoek"/>
            <p:cNvSpPr/>
            <p:nvPr/>
          </p:nvSpPr>
          <p:spPr>
            <a:xfrm>
              <a:off x="0" y="0"/>
              <a:ext cx="12788900" cy="2921000"/>
            </a:xfrm>
            <a:prstGeom prst="rect">
              <a:avLst/>
            </a:prstGeom>
            <a:solidFill>
              <a:srgbClr val="0E60FF">
                <a:alpha val="74900"/>
              </a:srgbClr>
            </a:solidFill>
            <a:ln w="12700" cap="flat">
              <a:noFill/>
              <a:round/>
            </a:ln>
            <a:effectLst/>
          </p:spPr>
          <p:txBody>
            <a:bodyPr wrap="square" lIns="50800" tIns="50800" rIns="50800" bIns="50800" numCol="1" anchor="ctr">
              <a:noAutofit/>
            </a:bodyPr>
            <a:lstStyle/>
            <a:p>
              <a:pPr marL="57799" marR="57799" defTabSz="1295400">
                <a:defRPr sz="4400">
                  <a:solidFill>
                    <a:srgbClr val="00274E"/>
                  </a:solidFill>
                  <a:uFill>
                    <a:solidFill>
                      <a:srgbClr val="00274E"/>
                    </a:solidFill>
                  </a:uFill>
                  <a:latin typeface="Verdana"/>
                  <a:ea typeface="Verdana"/>
                  <a:cs typeface="Verdana"/>
                  <a:sym typeface="Verdana"/>
                </a:defRPr>
              </a:pPr>
              <a:endParaRPr/>
            </a:p>
          </p:txBody>
        </p:sp>
        <p:sp>
          <p:nvSpPr>
            <p:cNvPr id="381" name="MOVEMENT DISORDERS IN PSYCHIATRY…"/>
            <p:cNvSpPr txBox="1"/>
            <p:nvPr/>
          </p:nvSpPr>
          <p:spPr>
            <a:xfrm>
              <a:off x="0" y="0"/>
              <a:ext cx="12788900" cy="34163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p>
              <a:pPr marL="57799" marR="57799" algn="ctr" defTabSz="1295400">
                <a:buClr>
                  <a:srgbClr val="FFFFFF"/>
                </a:buClr>
                <a:buFont typeface="Verdana"/>
                <a:defRPr sz="3400" b="1">
                  <a:solidFill>
                    <a:srgbClr val="FFFFFF"/>
                  </a:solidFill>
                  <a:uFill>
                    <a:solidFill>
                      <a:srgbClr val="FFFFFF"/>
                    </a:solidFill>
                  </a:uFill>
                  <a:latin typeface="Verdana"/>
                  <a:ea typeface="Verdana"/>
                  <a:cs typeface="Verdana"/>
                  <a:sym typeface="Verdana"/>
                </a:defRPr>
              </a:pPr>
              <a:r>
                <a:t>MOVEMENT DISORDERS IN PSYCHIATRY</a:t>
              </a:r>
              <a:endParaRPr b="0">
                <a:latin typeface="ＭＳ Ｐゴシック"/>
                <a:ea typeface="ＭＳ Ｐゴシック"/>
                <a:cs typeface="ＭＳ Ｐゴシック"/>
                <a:sym typeface="ＭＳ Ｐゴシック"/>
              </a:endParaRPr>
            </a:p>
            <a:p>
              <a:pPr marL="57799" marR="57799" algn="ctr" defTabSz="1295400">
                <a:buClr>
                  <a:srgbClr val="FFFFFF"/>
                </a:buClr>
                <a:buFont typeface="Verdana"/>
                <a:defRPr sz="3400" b="1">
                  <a:solidFill>
                    <a:srgbClr val="FFFFFF"/>
                  </a:solidFill>
                  <a:uFill>
                    <a:solidFill>
                      <a:srgbClr val="FFFFFF"/>
                    </a:solidFill>
                  </a:uFill>
                  <a:latin typeface="Verdana"/>
                  <a:ea typeface="Verdana"/>
                  <a:cs typeface="Verdana"/>
                  <a:sym typeface="Verdana"/>
                </a:defRPr>
              </a:pPr>
              <a:r>
                <a:t>Drug induced movement disorders</a:t>
              </a:r>
            </a:p>
            <a:p>
              <a:pPr marL="57799" marR="57799" algn="ctr" defTabSz="1295400">
                <a:buClr>
                  <a:srgbClr val="FFFFFF"/>
                </a:buClr>
                <a:buFont typeface="Verdana"/>
                <a:defRPr sz="3400" b="1">
                  <a:solidFill>
                    <a:srgbClr val="FFFFFF"/>
                  </a:solidFill>
                  <a:uFill>
                    <a:solidFill>
                      <a:srgbClr val="FFFFFF"/>
                    </a:solidFill>
                  </a:uFill>
                  <a:latin typeface="Verdana"/>
                  <a:ea typeface="Verdana"/>
                  <a:cs typeface="Verdana"/>
                  <a:sym typeface="Verdana"/>
                </a:defRPr>
              </a:pPr>
              <a:endParaRPr/>
            </a:p>
            <a:p>
              <a:pPr marL="57799" marR="57799" algn="ctr" defTabSz="1295400">
                <a:buClr>
                  <a:srgbClr val="FFFFFF"/>
                </a:buClr>
                <a:buFont typeface="Verdana"/>
                <a:defRPr sz="3400" b="1">
                  <a:solidFill>
                    <a:srgbClr val="FFFFFF"/>
                  </a:solidFill>
                  <a:uFill>
                    <a:solidFill>
                      <a:srgbClr val="FFFFFF"/>
                    </a:solidFill>
                  </a:uFill>
                  <a:latin typeface="Verdana"/>
                  <a:ea typeface="Verdana"/>
                  <a:cs typeface="Verdana"/>
                  <a:sym typeface="Verdana"/>
                </a:defRPr>
              </a:pPr>
              <a:r>
                <a:t> VIDEO WORKSHOP (Part II)</a:t>
              </a:r>
            </a:p>
            <a:p>
              <a:pPr marL="57799" marR="57799" algn="ctr" defTabSz="1295400">
                <a:buClr>
                  <a:srgbClr val="FFFFFF"/>
                </a:buClr>
                <a:buFont typeface="Verdana"/>
                <a:defRPr sz="3400" b="1">
                  <a:solidFill>
                    <a:srgbClr val="FFFFFF"/>
                  </a:solidFill>
                  <a:uFill>
                    <a:solidFill>
                      <a:srgbClr val="FFFFFF"/>
                    </a:solidFill>
                  </a:uFill>
                  <a:latin typeface="Verdana"/>
                  <a:ea typeface="Verdana"/>
                  <a:cs typeface="Verdana"/>
                  <a:sym typeface="Verdana"/>
                </a:defRPr>
              </a:pPr>
              <a:r>
                <a:t>Prof. Peter van Harten, MD, PhD</a:t>
              </a:r>
            </a:p>
            <a:p>
              <a:pPr marL="57799" marR="57799" algn="ctr" defTabSz="1295400">
                <a:buClr>
                  <a:srgbClr val="FFFFFF"/>
                </a:buClr>
                <a:buFont typeface="Verdana"/>
                <a:defRPr sz="2800" b="1">
                  <a:solidFill>
                    <a:srgbClr val="FFFFFF"/>
                  </a:solidFill>
                  <a:uFill>
                    <a:solidFill>
                      <a:srgbClr val="FFFFFF"/>
                    </a:solidFill>
                  </a:uFill>
                  <a:latin typeface="Verdana"/>
                  <a:ea typeface="Verdana"/>
                  <a:cs typeface="Verdana"/>
                  <a:sym typeface="Verdana"/>
                </a:defRPr>
              </a:pPr>
              <a:br>
                <a:rPr b="0">
                  <a:latin typeface="ＭＳ Ｐゴシック"/>
                  <a:ea typeface="ＭＳ Ｐゴシック"/>
                  <a:cs typeface="ＭＳ Ｐゴシック"/>
                  <a:sym typeface="ＭＳ Ｐゴシック"/>
                </a:rPr>
              </a:br>
              <a:endParaRPr b="0">
                <a:latin typeface="ＭＳ Ｐゴシック"/>
                <a:ea typeface="ＭＳ Ｐゴシック"/>
                <a:cs typeface="ＭＳ Ｐゴシック"/>
                <a:sym typeface="ＭＳ Ｐゴシック"/>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82"/>
                                        </p:tgtEl>
                                        <p:attrNameLst>
                                          <p:attrName>style.visibility</p:attrName>
                                        </p:attrNameLst>
                                      </p:cBhvr>
                                      <p:to>
                                        <p:strVal val="visible"/>
                                      </p:to>
                                    </p:set>
                                    <p:animEffect transition="in" filter="dissolve">
                                      <p:cBhvr>
                                        <p:cTn id="7" dur="20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image.png" descr="image.png"/>
          <p:cNvPicPr>
            <a:picLocks/>
          </p:cNvPicPr>
          <p:nvPr/>
        </p:nvPicPr>
        <p:blipFill>
          <a:blip r:embed="rId3">
            <a:extLst/>
          </a:blip>
          <a:stretch>
            <a:fillRect/>
          </a:stretch>
        </p:blipFill>
        <p:spPr>
          <a:xfrm>
            <a:off x="9423400" y="539608"/>
            <a:ext cx="3081867" cy="4553939"/>
          </a:xfrm>
          <a:prstGeom prst="rect">
            <a:avLst/>
          </a:prstGeom>
          <a:ln w="12700">
            <a:miter lim="400000"/>
          </a:ln>
        </p:spPr>
      </p:pic>
      <p:pic>
        <p:nvPicPr>
          <p:cNvPr id="418" name="image.jpg" descr="image.jpg"/>
          <p:cNvPicPr>
            <a:picLocks/>
          </p:cNvPicPr>
          <p:nvPr/>
        </p:nvPicPr>
        <p:blipFill>
          <a:blip r:embed="rId4">
            <a:extLst/>
          </a:blip>
          <a:stretch>
            <a:fillRect/>
          </a:stretch>
        </p:blipFill>
        <p:spPr>
          <a:xfrm>
            <a:off x="762000" y="431800"/>
            <a:ext cx="3721100" cy="3388925"/>
          </a:xfrm>
          <a:prstGeom prst="rect">
            <a:avLst/>
          </a:prstGeom>
          <a:ln w="12700">
            <a:miter lim="400000"/>
          </a:ln>
        </p:spPr>
      </p:pic>
      <p:sp>
        <p:nvSpPr>
          <p:cNvPr id="419" name="Blepharospasm, oromandibulair dystonia, torticollis and shoulder dystonia"/>
          <p:cNvSpPr txBox="1"/>
          <p:nvPr/>
        </p:nvSpPr>
        <p:spPr>
          <a:xfrm>
            <a:off x="9207500" y="5422900"/>
            <a:ext cx="3810000" cy="2159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6444" marR="57797" defTabSz="1295400">
              <a:buClr>
                <a:srgbClr val="00274E"/>
              </a:buClr>
              <a:buFont typeface="Verdana"/>
              <a:defRPr sz="2800">
                <a:solidFill>
                  <a:srgbClr val="00274E"/>
                </a:solidFill>
                <a:uFill>
                  <a:solidFill>
                    <a:srgbClr val="00274E"/>
                  </a:solidFill>
                </a:uFill>
                <a:latin typeface="Verdana"/>
                <a:ea typeface="Verdana"/>
                <a:cs typeface="Verdana"/>
                <a:sym typeface="Verdana"/>
              </a:defRPr>
            </a:lvl1pPr>
          </a:lstStyle>
          <a:p>
            <a:r>
              <a:t>Blepharospasm, oromandibulair dystonia, torticollis and shoulder dystonia</a:t>
            </a:r>
          </a:p>
        </p:txBody>
      </p:sp>
      <p:sp>
        <p:nvSpPr>
          <p:cNvPr id="420" name="Hand dystonia"/>
          <p:cNvSpPr txBox="1"/>
          <p:nvPr/>
        </p:nvSpPr>
        <p:spPr>
          <a:xfrm>
            <a:off x="5461000" y="4617155"/>
            <a:ext cx="2630923" cy="4318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6444" marR="57797" defTabSz="1295400">
              <a:buClr>
                <a:srgbClr val="00274E"/>
              </a:buClr>
              <a:buFont typeface="Verdana"/>
              <a:defRPr sz="2800">
                <a:solidFill>
                  <a:srgbClr val="00274E"/>
                </a:solidFill>
                <a:uFill>
                  <a:solidFill>
                    <a:srgbClr val="00274E"/>
                  </a:solidFill>
                </a:uFill>
                <a:latin typeface="Verdana"/>
                <a:ea typeface="Verdana"/>
                <a:cs typeface="Verdana"/>
                <a:sym typeface="Verdana"/>
              </a:defRPr>
            </a:lvl1pPr>
          </a:lstStyle>
          <a:p>
            <a:r>
              <a:t>Hand dystonia</a:t>
            </a:r>
          </a:p>
        </p:txBody>
      </p:sp>
      <p:sp>
        <p:nvSpPr>
          <p:cNvPr id="421" name="Torticollis"/>
          <p:cNvSpPr txBox="1"/>
          <p:nvPr/>
        </p:nvSpPr>
        <p:spPr>
          <a:xfrm>
            <a:off x="1409700" y="3937000"/>
            <a:ext cx="1734457" cy="43180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6444" marR="57797" defTabSz="1295400">
              <a:buClr>
                <a:srgbClr val="00274E"/>
              </a:buClr>
              <a:buFont typeface="Verdana"/>
              <a:defRPr sz="2800">
                <a:solidFill>
                  <a:srgbClr val="00274E"/>
                </a:solidFill>
                <a:uFill>
                  <a:solidFill>
                    <a:srgbClr val="00274E"/>
                  </a:solidFill>
                </a:uFill>
                <a:latin typeface="Verdana"/>
                <a:ea typeface="Verdana"/>
                <a:cs typeface="Verdana"/>
                <a:sym typeface="Verdana"/>
              </a:defRPr>
            </a:lvl1pPr>
          </a:lstStyle>
          <a:p>
            <a:r>
              <a:t>Torticollis</a:t>
            </a:r>
          </a:p>
        </p:txBody>
      </p:sp>
      <p:pic>
        <p:nvPicPr>
          <p:cNvPr id="422" name="image.jpg" descr="image.jpg"/>
          <p:cNvPicPr>
            <a:picLocks/>
          </p:cNvPicPr>
          <p:nvPr/>
        </p:nvPicPr>
        <p:blipFill>
          <a:blip r:embed="rId5">
            <a:extLst/>
          </a:blip>
          <a:stretch>
            <a:fillRect/>
          </a:stretch>
        </p:blipFill>
        <p:spPr>
          <a:xfrm>
            <a:off x="355600" y="4935502"/>
            <a:ext cx="4953000" cy="3235396"/>
          </a:xfrm>
          <a:prstGeom prst="rect">
            <a:avLst/>
          </a:prstGeom>
          <a:ln w="12700">
            <a:miter lim="400000"/>
          </a:ln>
        </p:spPr>
      </p:pic>
      <p:sp>
        <p:nvSpPr>
          <p:cNvPr id="423" name="Blepharospasm"/>
          <p:cNvSpPr txBox="1"/>
          <p:nvPr/>
        </p:nvSpPr>
        <p:spPr>
          <a:xfrm>
            <a:off x="338666" y="8096391"/>
            <a:ext cx="5956301" cy="431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6444" marR="57797" defTabSz="1295400">
              <a:buClr>
                <a:srgbClr val="00274E"/>
              </a:buClr>
              <a:buFont typeface="Verdana"/>
              <a:defRPr sz="2800">
                <a:solidFill>
                  <a:srgbClr val="00274E"/>
                </a:solidFill>
                <a:uFill>
                  <a:solidFill>
                    <a:srgbClr val="00274E"/>
                  </a:solidFill>
                </a:uFill>
                <a:latin typeface="Verdana"/>
                <a:ea typeface="Verdana"/>
                <a:cs typeface="Verdana"/>
                <a:sym typeface="Verdana"/>
              </a:defRPr>
            </a:lvl1pPr>
          </a:lstStyle>
          <a:p>
            <a:r>
              <a:t>Blepharospasm</a:t>
            </a:r>
          </a:p>
        </p:txBody>
      </p:sp>
      <p:pic>
        <p:nvPicPr>
          <p:cNvPr id="424" name="image.png" descr="image.png"/>
          <p:cNvPicPr>
            <a:picLocks/>
          </p:cNvPicPr>
          <p:nvPr/>
        </p:nvPicPr>
        <p:blipFill>
          <a:blip r:embed="rId6">
            <a:extLst/>
          </a:blip>
          <a:stretch>
            <a:fillRect/>
          </a:stretch>
        </p:blipFill>
        <p:spPr>
          <a:xfrm>
            <a:off x="4762500" y="1511300"/>
            <a:ext cx="4114800" cy="3061547"/>
          </a:xfrm>
          <a:prstGeom prst="rect">
            <a:avLst/>
          </a:prstGeom>
          <a:ln w="12700">
            <a:miter lim="400000"/>
          </a:ln>
        </p:spPr>
      </p:pic>
      <p:sp>
        <p:nvSpPr>
          <p:cNvPr id="2" name="Tekstvak 1"/>
          <p:cNvSpPr txBox="1"/>
          <p:nvPr/>
        </p:nvSpPr>
        <p:spPr>
          <a:xfrm>
            <a:off x="4539856" y="135795"/>
            <a:ext cx="497822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nl-NL" sz="4000" b="0" i="0" u="none" strike="noStrike" cap="none" spc="0" normalizeH="0" baseline="0" dirty="0" err="1">
                <a:ln>
                  <a:noFill/>
                </a:ln>
                <a:solidFill>
                  <a:srgbClr val="000000"/>
                </a:solidFill>
                <a:effectLst/>
                <a:uFillTx/>
                <a:latin typeface="Helvetica"/>
                <a:ea typeface="Helvetica"/>
                <a:cs typeface="Helvetica"/>
                <a:sym typeface="Helvetica"/>
              </a:rPr>
              <a:t>Examples</a:t>
            </a:r>
            <a:r>
              <a:rPr kumimoji="0" lang="nl-NL" sz="4000" b="0" i="0" u="none" strike="noStrike" cap="none" spc="0" normalizeH="0" baseline="0" dirty="0">
                <a:ln>
                  <a:noFill/>
                </a:ln>
                <a:solidFill>
                  <a:srgbClr val="000000"/>
                </a:solidFill>
                <a:effectLst/>
                <a:uFillTx/>
                <a:latin typeface="Helvetica"/>
                <a:ea typeface="Helvetica"/>
                <a:cs typeface="Helvetica"/>
                <a:sym typeface="Helvetica"/>
              </a:rPr>
              <a:t> of </a:t>
            </a:r>
            <a:r>
              <a:rPr kumimoji="0" lang="nl-NL" sz="4000" b="0" i="0" u="none" strike="noStrike" cap="none" spc="0" normalizeH="0" baseline="0" dirty="0" err="1">
                <a:ln>
                  <a:noFill/>
                </a:ln>
                <a:solidFill>
                  <a:srgbClr val="000000"/>
                </a:solidFill>
                <a:effectLst/>
                <a:uFillTx/>
                <a:latin typeface="Helvetica"/>
                <a:ea typeface="Helvetica"/>
                <a:cs typeface="Helvetica"/>
                <a:sym typeface="Helvetica"/>
              </a:rPr>
              <a:t>dystonia</a:t>
            </a:r>
            <a:endParaRPr kumimoji="0" lang="nl-NL" sz="4000" b="0" i="0" u="none" strike="noStrike" cap="none" spc="0" normalizeH="0" baseline="0" dirty="0">
              <a:ln>
                <a:noFill/>
              </a:ln>
              <a:solidFill>
                <a:srgbClr val="000000"/>
              </a:solidFill>
              <a:effectLst/>
              <a:uFillTx/>
              <a:latin typeface="Helvetica"/>
              <a:ea typeface="Helvetica"/>
              <a:cs typeface="Helvetica"/>
              <a:sym typeface="Helvetica"/>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Risk factors acute dystonia"/>
          <p:cNvSpPr txBox="1">
            <a:spLocks noGrp="1"/>
          </p:cNvSpPr>
          <p:nvPr>
            <p:ph type="title"/>
          </p:nvPr>
        </p:nvSpPr>
        <p:spPr>
          <a:xfrm>
            <a:off x="871502" y="1511300"/>
            <a:ext cx="11595101" cy="1409700"/>
          </a:xfrm>
          <a:prstGeom prst="rect">
            <a:avLst/>
          </a:prstGeom>
        </p:spPr>
        <p:txBody>
          <a:bodyPr/>
          <a:lstStyle/>
          <a:p>
            <a:r>
              <a:t>Risk factors acute dystonia</a:t>
            </a:r>
          </a:p>
        </p:txBody>
      </p:sp>
      <p:sp>
        <p:nvSpPr>
          <p:cNvPr id="429" name="Young…"/>
          <p:cNvSpPr txBox="1">
            <a:spLocks noGrp="1"/>
          </p:cNvSpPr>
          <p:nvPr>
            <p:ph type="body" idx="1"/>
          </p:nvPr>
        </p:nvSpPr>
        <p:spPr>
          <a:xfrm>
            <a:off x="863600" y="2705100"/>
            <a:ext cx="11595100" cy="4876800"/>
          </a:xfrm>
          <a:prstGeom prst="rect">
            <a:avLst/>
          </a:prstGeom>
        </p:spPr>
        <p:txBody>
          <a:bodyPr/>
          <a:lstStyle/>
          <a:p>
            <a:pPr>
              <a:lnSpc>
                <a:spcPct val="90000"/>
              </a:lnSpc>
              <a:buClr>
                <a:srgbClr val="00274E"/>
              </a:buClr>
              <a:buFont typeface="Verdana"/>
            </a:pPr>
            <a:r>
              <a:rPr dirty="0"/>
              <a:t>Young </a:t>
            </a:r>
          </a:p>
          <a:p>
            <a:pPr>
              <a:lnSpc>
                <a:spcPct val="90000"/>
              </a:lnSpc>
              <a:buClr>
                <a:srgbClr val="00274E"/>
              </a:buClr>
              <a:buFont typeface="Verdana"/>
            </a:pPr>
            <a:r>
              <a:rPr dirty="0"/>
              <a:t>History of acute dystonia</a:t>
            </a:r>
          </a:p>
          <a:p>
            <a:pPr>
              <a:lnSpc>
                <a:spcPct val="90000"/>
              </a:lnSpc>
              <a:buClr>
                <a:srgbClr val="00274E"/>
              </a:buClr>
              <a:buFont typeface="Verdana"/>
            </a:pPr>
            <a:r>
              <a:rPr dirty="0"/>
              <a:t>Use of cocaine </a:t>
            </a:r>
          </a:p>
          <a:p>
            <a:pPr>
              <a:lnSpc>
                <a:spcPct val="90000"/>
              </a:lnSpc>
              <a:buClr>
                <a:srgbClr val="00274E"/>
              </a:buClr>
              <a:buFont typeface="Verdana"/>
            </a:pPr>
            <a:r>
              <a:rPr dirty="0"/>
              <a:t>Higher risk with First Generation Antipsychotics</a:t>
            </a:r>
          </a:p>
        </p:txBody>
      </p:sp>
      <p:pic>
        <p:nvPicPr>
          <p:cNvPr id="430" name="cocaine.jpg" descr="cocaine.jpg"/>
          <p:cNvPicPr>
            <a:picLocks/>
          </p:cNvPicPr>
          <p:nvPr/>
        </p:nvPicPr>
        <p:blipFill>
          <a:blip r:embed="rId3">
            <a:extLst/>
          </a:blip>
          <a:stretch>
            <a:fillRect/>
          </a:stretch>
        </p:blipFill>
        <p:spPr>
          <a:xfrm>
            <a:off x="10329333" y="3151857"/>
            <a:ext cx="1483361" cy="1508197"/>
          </a:xfrm>
          <a:prstGeom prst="rect">
            <a:avLst/>
          </a:prstGeom>
          <a:ln w="12700">
            <a:miter lim="400000"/>
          </a:ln>
        </p:spPr>
      </p:pic>
      <p:pic>
        <p:nvPicPr>
          <p:cNvPr id="431" name="image.png" descr="image.png"/>
          <p:cNvPicPr>
            <a:picLocks/>
          </p:cNvPicPr>
          <p:nvPr/>
        </p:nvPicPr>
        <p:blipFill>
          <a:blip r:embed="rId4">
            <a:extLst/>
          </a:blip>
          <a:stretch>
            <a:fillRect/>
          </a:stretch>
        </p:blipFill>
        <p:spPr>
          <a:xfrm>
            <a:off x="9141742" y="5740400"/>
            <a:ext cx="2670952" cy="36830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 name="Groepeer"/>
          <p:cNvGrpSpPr/>
          <p:nvPr/>
        </p:nvGrpSpPr>
        <p:grpSpPr>
          <a:xfrm>
            <a:off x="3977075" y="3456975"/>
            <a:ext cx="6230652" cy="4885515"/>
            <a:chOff x="0" y="0"/>
            <a:chExt cx="6230651" cy="4885513"/>
          </a:xfrm>
        </p:grpSpPr>
        <p:sp>
          <p:nvSpPr>
            <p:cNvPr id="438" name="Lijn"/>
            <p:cNvSpPr/>
            <p:nvPr/>
          </p:nvSpPr>
          <p:spPr>
            <a:xfrm>
              <a:off x="1140766" y="1331771"/>
              <a:ext cx="993964" cy="1295401"/>
            </a:xfrm>
            <a:custGeom>
              <a:avLst/>
              <a:gdLst/>
              <a:ahLst/>
              <a:cxnLst>
                <a:cxn ang="0">
                  <a:pos x="wd2" y="hd2"/>
                </a:cxn>
                <a:cxn ang="5400000">
                  <a:pos x="wd2" y="hd2"/>
                </a:cxn>
                <a:cxn ang="10800000">
                  <a:pos x="wd2" y="hd2"/>
                </a:cxn>
                <a:cxn ang="16200000">
                  <a:pos x="wd2" y="hd2"/>
                </a:cxn>
              </a:cxnLst>
              <a:rect l="0" t="0" r="r" b="b"/>
              <a:pathLst>
                <a:path w="21226" h="21600" extrusionOk="0">
                  <a:moveTo>
                    <a:pt x="21226" y="21600"/>
                  </a:moveTo>
                  <a:cubicBezTo>
                    <a:pt x="21226" y="21600"/>
                    <a:pt x="21226" y="18750"/>
                    <a:pt x="18333" y="18600"/>
                  </a:cubicBezTo>
                  <a:cubicBezTo>
                    <a:pt x="15440" y="18375"/>
                    <a:pt x="14283" y="19125"/>
                    <a:pt x="10619" y="18675"/>
                  </a:cubicBezTo>
                  <a:cubicBezTo>
                    <a:pt x="6955" y="18225"/>
                    <a:pt x="1072" y="16875"/>
                    <a:pt x="301" y="13875"/>
                  </a:cubicBezTo>
                  <a:cubicBezTo>
                    <a:pt x="-374" y="10800"/>
                    <a:pt x="12" y="7875"/>
                    <a:pt x="2230" y="5550"/>
                  </a:cubicBezTo>
                  <a:cubicBezTo>
                    <a:pt x="4351" y="3150"/>
                    <a:pt x="7147" y="0"/>
                    <a:pt x="7147" y="0"/>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39" name="Lijn"/>
            <p:cNvSpPr/>
            <p:nvPr/>
          </p:nvSpPr>
          <p:spPr>
            <a:xfrm>
              <a:off x="1633502" y="762238"/>
              <a:ext cx="1413370" cy="393427"/>
            </a:xfrm>
            <a:custGeom>
              <a:avLst/>
              <a:gdLst/>
              <a:ahLst/>
              <a:cxnLst>
                <a:cxn ang="0">
                  <a:pos x="wd2" y="hd2"/>
                </a:cxn>
                <a:cxn ang="5400000">
                  <a:pos x="wd2" y="hd2"/>
                </a:cxn>
                <a:cxn ang="10800000">
                  <a:pos x="wd2" y="hd2"/>
                </a:cxn>
                <a:cxn ang="16200000">
                  <a:pos x="wd2" y="hd2"/>
                </a:cxn>
              </a:cxnLst>
              <a:rect l="0" t="0" r="r" b="b"/>
              <a:pathLst>
                <a:path w="21600" h="21386" extrusionOk="0">
                  <a:moveTo>
                    <a:pt x="0" y="21386"/>
                  </a:moveTo>
                  <a:cubicBezTo>
                    <a:pt x="0" y="21386"/>
                    <a:pt x="2829" y="15004"/>
                    <a:pt x="3796" y="12059"/>
                  </a:cubicBezTo>
                  <a:cubicBezTo>
                    <a:pt x="4762" y="9113"/>
                    <a:pt x="5176" y="4695"/>
                    <a:pt x="6901" y="2977"/>
                  </a:cubicBezTo>
                  <a:cubicBezTo>
                    <a:pt x="8695" y="1013"/>
                    <a:pt x="9868" y="-214"/>
                    <a:pt x="11180" y="31"/>
                  </a:cubicBezTo>
                  <a:cubicBezTo>
                    <a:pt x="12560" y="277"/>
                    <a:pt x="15044" y="2486"/>
                    <a:pt x="16838" y="3713"/>
                  </a:cubicBezTo>
                  <a:cubicBezTo>
                    <a:pt x="18564" y="4695"/>
                    <a:pt x="21600" y="6659"/>
                    <a:pt x="21600" y="6659"/>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40" name="Lijn"/>
            <p:cNvSpPr/>
            <p:nvPr/>
          </p:nvSpPr>
          <p:spPr>
            <a:xfrm>
              <a:off x="3137182" y="898278"/>
              <a:ext cx="1002454" cy="230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4184" y="1271"/>
                    <a:pt x="7784" y="4235"/>
                  </a:cubicBezTo>
                  <a:cubicBezTo>
                    <a:pt x="11481" y="7624"/>
                    <a:pt x="13330" y="10165"/>
                    <a:pt x="15859" y="12706"/>
                  </a:cubicBezTo>
                  <a:cubicBezTo>
                    <a:pt x="18292" y="15247"/>
                    <a:pt x="21600" y="21600"/>
                    <a:pt x="21600" y="21600"/>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41" name="Lijn"/>
            <p:cNvSpPr/>
            <p:nvPr/>
          </p:nvSpPr>
          <p:spPr>
            <a:xfrm>
              <a:off x="5792329" y="1927824"/>
              <a:ext cx="438323" cy="1210777"/>
            </a:xfrm>
            <a:custGeom>
              <a:avLst/>
              <a:gdLst/>
              <a:ahLst/>
              <a:cxnLst>
                <a:cxn ang="0">
                  <a:pos x="wd2" y="hd2"/>
                </a:cxn>
                <a:cxn ang="5400000">
                  <a:pos x="wd2" y="hd2"/>
                </a:cxn>
                <a:cxn ang="10800000">
                  <a:pos x="wd2" y="hd2"/>
                </a:cxn>
                <a:cxn ang="16200000">
                  <a:pos x="wd2" y="hd2"/>
                </a:cxn>
              </a:cxnLst>
              <a:rect l="0" t="0" r="r" b="b"/>
              <a:pathLst>
                <a:path w="21395" h="21451" extrusionOk="0">
                  <a:moveTo>
                    <a:pt x="0" y="19920"/>
                  </a:moveTo>
                  <a:cubicBezTo>
                    <a:pt x="0" y="19920"/>
                    <a:pt x="3086" y="21600"/>
                    <a:pt x="6612" y="21440"/>
                  </a:cubicBezTo>
                  <a:cubicBezTo>
                    <a:pt x="10359" y="21120"/>
                    <a:pt x="16090" y="19840"/>
                    <a:pt x="17633" y="18880"/>
                  </a:cubicBezTo>
                  <a:cubicBezTo>
                    <a:pt x="19396" y="17920"/>
                    <a:pt x="21600" y="16800"/>
                    <a:pt x="21380" y="15040"/>
                  </a:cubicBezTo>
                  <a:cubicBezTo>
                    <a:pt x="20939" y="13280"/>
                    <a:pt x="19616" y="10880"/>
                    <a:pt x="20057" y="9120"/>
                  </a:cubicBezTo>
                  <a:cubicBezTo>
                    <a:pt x="20278" y="7440"/>
                    <a:pt x="20939" y="5920"/>
                    <a:pt x="18294" y="4240"/>
                  </a:cubicBezTo>
                  <a:cubicBezTo>
                    <a:pt x="15649" y="2480"/>
                    <a:pt x="13224" y="0"/>
                    <a:pt x="13224" y="0"/>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42" name="Lijn"/>
            <p:cNvSpPr/>
            <p:nvPr/>
          </p:nvSpPr>
          <p:spPr>
            <a:xfrm>
              <a:off x="4577645" y="514455"/>
              <a:ext cx="1477681" cy="1544321"/>
            </a:xfrm>
            <a:custGeom>
              <a:avLst/>
              <a:gdLst/>
              <a:ahLst/>
              <a:cxnLst>
                <a:cxn ang="0">
                  <a:pos x="wd2" y="hd2"/>
                </a:cxn>
                <a:cxn ang="5400000">
                  <a:pos x="wd2" y="hd2"/>
                </a:cxn>
                <a:cxn ang="10800000">
                  <a:pos x="wd2" y="hd2"/>
                </a:cxn>
                <a:cxn ang="16200000">
                  <a:pos x="wd2" y="hd2"/>
                </a:cxn>
              </a:cxnLst>
              <a:rect l="0" t="0" r="r" b="b"/>
              <a:pathLst>
                <a:path w="21163" h="21600" extrusionOk="0">
                  <a:moveTo>
                    <a:pt x="20242" y="21600"/>
                  </a:moveTo>
                  <a:cubicBezTo>
                    <a:pt x="20242" y="21600"/>
                    <a:pt x="21600" y="19768"/>
                    <a:pt x="21018" y="18063"/>
                  </a:cubicBezTo>
                  <a:cubicBezTo>
                    <a:pt x="20436" y="16358"/>
                    <a:pt x="19272" y="15347"/>
                    <a:pt x="18496" y="14337"/>
                  </a:cubicBezTo>
                  <a:cubicBezTo>
                    <a:pt x="17720" y="13389"/>
                    <a:pt x="16426" y="12442"/>
                    <a:pt x="15844" y="12189"/>
                  </a:cubicBezTo>
                  <a:cubicBezTo>
                    <a:pt x="15262" y="11937"/>
                    <a:pt x="15262" y="11053"/>
                    <a:pt x="15004" y="10295"/>
                  </a:cubicBezTo>
                  <a:cubicBezTo>
                    <a:pt x="14680" y="9537"/>
                    <a:pt x="13840" y="7200"/>
                    <a:pt x="12417" y="6442"/>
                  </a:cubicBezTo>
                  <a:cubicBezTo>
                    <a:pt x="11059" y="5684"/>
                    <a:pt x="9507" y="5368"/>
                    <a:pt x="8472" y="5053"/>
                  </a:cubicBezTo>
                  <a:cubicBezTo>
                    <a:pt x="7372" y="4800"/>
                    <a:pt x="6726" y="4737"/>
                    <a:pt x="6726" y="4737"/>
                  </a:cubicBezTo>
                  <a:cubicBezTo>
                    <a:pt x="6726" y="4737"/>
                    <a:pt x="6726" y="4042"/>
                    <a:pt x="6079" y="3284"/>
                  </a:cubicBezTo>
                  <a:cubicBezTo>
                    <a:pt x="5562" y="2526"/>
                    <a:pt x="4074" y="1768"/>
                    <a:pt x="2910" y="1074"/>
                  </a:cubicBezTo>
                  <a:cubicBezTo>
                    <a:pt x="1746" y="442"/>
                    <a:pt x="0" y="0"/>
                    <a:pt x="0" y="0"/>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43" name="Lijn"/>
            <p:cNvSpPr/>
            <p:nvPr/>
          </p:nvSpPr>
          <p:spPr>
            <a:xfrm>
              <a:off x="3629378" y="166758"/>
              <a:ext cx="984392" cy="4380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303" y="16701"/>
                    <a:pt x="19222" y="13361"/>
                  </a:cubicBezTo>
                  <a:cubicBezTo>
                    <a:pt x="17141" y="10021"/>
                    <a:pt x="15061" y="7126"/>
                    <a:pt x="12980" y="7126"/>
                  </a:cubicBezTo>
                  <a:cubicBezTo>
                    <a:pt x="10899" y="7126"/>
                    <a:pt x="8620" y="7348"/>
                    <a:pt x="8620" y="7348"/>
                  </a:cubicBezTo>
                  <a:cubicBezTo>
                    <a:pt x="8620" y="7348"/>
                    <a:pt x="7134" y="4008"/>
                    <a:pt x="5251" y="2004"/>
                  </a:cubicBezTo>
                  <a:cubicBezTo>
                    <a:pt x="3270" y="0"/>
                    <a:pt x="0" y="0"/>
                    <a:pt x="0" y="0"/>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44" name="Lijn"/>
            <p:cNvSpPr/>
            <p:nvPr/>
          </p:nvSpPr>
          <p:spPr>
            <a:xfrm>
              <a:off x="3254587" y="48780"/>
              <a:ext cx="392854" cy="185712"/>
            </a:xfrm>
            <a:custGeom>
              <a:avLst/>
              <a:gdLst/>
              <a:ahLst/>
              <a:cxnLst>
                <a:cxn ang="0">
                  <a:pos x="wd2" y="hd2"/>
                </a:cxn>
                <a:cxn ang="5400000">
                  <a:pos x="wd2" y="hd2"/>
                </a:cxn>
                <a:cxn ang="10800000">
                  <a:pos x="wd2" y="hd2"/>
                </a:cxn>
                <a:cxn ang="16200000">
                  <a:pos x="wd2" y="hd2"/>
                </a:cxn>
              </a:cxnLst>
              <a:rect l="0" t="0" r="r" b="b"/>
              <a:pathLst>
                <a:path w="21600" h="21151" extrusionOk="0">
                  <a:moveTo>
                    <a:pt x="21600" y="21151"/>
                  </a:moveTo>
                  <a:cubicBezTo>
                    <a:pt x="21600" y="21151"/>
                    <a:pt x="20855" y="10865"/>
                    <a:pt x="16386" y="6237"/>
                  </a:cubicBezTo>
                  <a:cubicBezTo>
                    <a:pt x="11917" y="2122"/>
                    <a:pt x="6703" y="-449"/>
                    <a:pt x="0" y="65"/>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45" name="Lijn"/>
            <p:cNvSpPr/>
            <p:nvPr/>
          </p:nvSpPr>
          <p:spPr>
            <a:xfrm>
              <a:off x="2495973" y="0"/>
              <a:ext cx="790223" cy="139665"/>
            </a:xfrm>
            <a:custGeom>
              <a:avLst/>
              <a:gdLst/>
              <a:ahLst/>
              <a:cxnLst>
                <a:cxn ang="0">
                  <a:pos x="wd2" y="hd2"/>
                </a:cxn>
                <a:cxn ang="5400000">
                  <a:pos x="wd2" y="hd2"/>
                </a:cxn>
                <a:cxn ang="10800000">
                  <a:pos x="wd2" y="hd2"/>
                </a:cxn>
                <a:cxn ang="16200000">
                  <a:pos x="wd2" y="hd2"/>
                </a:cxn>
              </a:cxnLst>
              <a:rect l="0" t="0" r="r" b="b"/>
              <a:pathLst>
                <a:path w="21600" h="18558" extrusionOk="0">
                  <a:moveTo>
                    <a:pt x="21600" y="18558"/>
                  </a:moveTo>
                  <a:cubicBezTo>
                    <a:pt x="21600" y="18558"/>
                    <a:pt x="21106" y="7758"/>
                    <a:pt x="17033" y="2358"/>
                  </a:cubicBezTo>
                  <a:cubicBezTo>
                    <a:pt x="12837" y="-3042"/>
                    <a:pt x="13824" y="2358"/>
                    <a:pt x="9010" y="3558"/>
                  </a:cubicBezTo>
                  <a:cubicBezTo>
                    <a:pt x="4197" y="4158"/>
                    <a:pt x="0" y="13158"/>
                    <a:pt x="0" y="13158"/>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46" name="Lijn"/>
            <p:cNvSpPr/>
            <p:nvPr/>
          </p:nvSpPr>
          <p:spPr>
            <a:xfrm>
              <a:off x="1592862" y="43275"/>
              <a:ext cx="990601" cy="290559"/>
            </a:xfrm>
            <a:custGeom>
              <a:avLst/>
              <a:gdLst/>
              <a:ahLst/>
              <a:cxnLst>
                <a:cxn ang="0">
                  <a:pos x="wd2" y="hd2"/>
                </a:cxn>
                <a:cxn ang="5400000">
                  <a:pos x="wd2" y="hd2"/>
                </a:cxn>
                <a:cxn ang="10800000">
                  <a:pos x="wd2" y="hd2"/>
                </a:cxn>
                <a:cxn ang="16200000">
                  <a:pos x="wd2" y="hd2"/>
                </a:cxn>
              </a:cxnLst>
              <a:rect l="0" t="0" r="r" b="b"/>
              <a:pathLst>
                <a:path w="21600" h="20439" extrusionOk="0">
                  <a:moveTo>
                    <a:pt x="21600" y="9004"/>
                  </a:moveTo>
                  <a:cubicBezTo>
                    <a:pt x="21600" y="9004"/>
                    <a:pt x="18851" y="-1161"/>
                    <a:pt x="16102" y="110"/>
                  </a:cubicBezTo>
                  <a:cubicBezTo>
                    <a:pt x="13255" y="1698"/>
                    <a:pt x="11193" y="2968"/>
                    <a:pt x="7560" y="7733"/>
                  </a:cubicBezTo>
                  <a:cubicBezTo>
                    <a:pt x="3829" y="12498"/>
                    <a:pt x="1767" y="13451"/>
                    <a:pt x="0" y="20439"/>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47" name="Lijn"/>
            <p:cNvSpPr/>
            <p:nvPr/>
          </p:nvSpPr>
          <p:spPr>
            <a:xfrm>
              <a:off x="330725" y="344490"/>
              <a:ext cx="1325356" cy="833753"/>
            </a:xfrm>
            <a:custGeom>
              <a:avLst/>
              <a:gdLst/>
              <a:ahLst/>
              <a:cxnLst>
                <a:cxn ang="0">
                  <a:pos x="wd2" y="hd2"/>
                </a:cxn>
                <a:cxn ang="5400000">
                  <a:pos x="wd2" y="hd2"/>
                </a:cxn>
                <a:cxn ang="10800000">
                  <a:pos x="wd2" y="hd2"/>
                </a:cxn>
                <a:cxn ang="16200000">
                  <a:pos x="wd2" y="hd2"/>
                </a:cxn>
              </a:cxnLst>
              <a:rect l="0" t="0" r="r" b="b"/>
              <a:pathLst>
                <a:path w="21418" h="21214" extrusionOk="0">
                  <a:moveTo>
                    <a:pt x="21418" y="74"/>
                  </a:moveTo>
                  <a:cubicBezTo>
                    <a:pt x="21418" y="74"/>
                    <a:pt x="18207" y="-386"/>
                    <a:pt x="16529" y="993"/>
                  </a:cubicBezTo>
                  <a:cubicBezTo>
                    <a:pt x="14923" y="2257"/>
                    <a:pt x="14121" y="4784"/>
                    <a:pt x="12369" y="5474"/>
                  </a:cubicBezTo>
                  <a:cubicBezTo>
                    <a:pt x="10618" y="6163"/>
                    <a:pt x="8721" y="6852"/>
                    <a:pt x="6823" y="8576"/>
                  </a:cubicBezTo>
                  <a:cubicBezTo>
                    <a:pt x="4999" y="10299"/>
                    <a:pt x="4926" y="13746"/>
                    <a:pt x="4123" y="14320"/>
                  </a:cubicBezTo>
                  <a:cubicBezTo>
                    <a:pt x="3321" y="14780"/>
                    <a:pt x="1496" y="15584"/>
                    <a:pt x="1059" y="17767"/>
                  </a:cubicBezTo>
                  <a:cubicBezTo>
                    <a:pt x="621" y="19720"/>
                    <a:pt x="-182" y="19950"/>
                    <a:pt x="37" y="21214"/>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48" name="Lijn"/>
            <p:cNvSpPr/>
            <p:nvPr/>
          </p:nvSpPr>
          <p:spPr>
            <a:xfrm>
              <a:off x="319475" y="1151149"/>
              <a:ext cx="56195" cy="99343"/>
            </a:xfrm>
            <a:custGeom>
              <a:avLst/>
              <a:gdLst/>
              <a:ahLst/>
              <a:cxnLst>
                <a:cxn ang="0">
                  <a:pos x="wd2" y="hd2"/>
                </a:cxn>
                <a:cxn ang="5400000">
                  <a:pos x="wd2" y="hd2"/>
                </a:cxn>
                <a:cxn ang="10800000">
                  <a:pos x="wd2" y="hd2"/>
                </a:cxn>
                <a:cxn ang="16200000">
                  <a:pos x="wd2" y="hd2"/>
                </a:cxn>
              </a:cxnLst>
              <a:rect l="0" t="0" r="r" b="b"/>
              <a:pathLst>
                <a:path w="16800" h="21600" extrusionOk="0">
                  <a:moveTo>
                    <a:pt x="16200" y="0"/>
                  </a:moveTo>
                  <a:cubicBezTo>
                    <a:pt x="16200" y="0"/>
                    <a:pt x="21600" y="17673"/>
                    <a:pt x="0" y="21600"/>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49" name="Lijn"/>
            <p:cNvSpPr/>
            <p:nvPr/>
          </p:nvSpPr>
          <p:spPr>
            <a:xfrm>
              <a:off x="-1" y="1209851"/>
              <a:ext cx="2193433" cy="1853553"/>
            </a:xfrm>
            <a:custGeom>
              <a:avLst/>
              <a:gdLst/>
              <a:ahLst/>
              <a:cxnLst>
                <a:cxn ang="0">
                  <a:pos x="wd2" y="hd2"/>
                </a:cxn>
                <a:cxn ang="5400000">
                  <a:pos x="wd2" y="hd2"/>
                </a:cxn>
                <a:cxn ang="10800000">
                  <a:pos x="wd2" y="hd2"/>
                </a:cxn>
                <a:cxn ang="16200000">
                  <a:pos x="wd2" y="hd2"/>
                </a:cxn>
              </a:cxnLst>
              <a:rect l="0" t="0" r="r" b="b"/>
              <a:pathLst>
                <a:path w="21456" h="21468" extrusionOk="0">
                  <a:moveTo>
                    <a:pt x="2860" y="0"/>
                  </a:moveTo>
                  <a:cubicBezTo>
                    <a:pt x="2860" y="0"/>
                    <a:pt x="3257" y="262"/>
                    <a:pt x="2771" y="837"/>
                  </a:cubicBezTo>
                  <a:cubicBezTo>
                    <a:pt x="2197" y="1360"/>
                    <a:pt x="2330" y="1935"/>
                    <a:pt x="1579" y="2772"/>
                  </a:cubicBezTo>
                  <a:cubicBezTo>
                    <a:pt x="872" y="3661"/>
                    <a:pt x="298" y="5910"/>
                    <a:pt x="77" y="7740"/>
                  </a:cubicBezTo>
                  <a:cubicBezTo>
                    <a:pt x="-144" y="9519"/>
                    <a:pt x="165" y="10094"/>
                    <a:pt x="298" y="10878"/>
                  </a:cubicBezTo>
                  <a:cubicBezTo>
                    <a:pt x="430" y="11663"/>
                    <a:pt x="342" y="12970"/>
                    <a:pt x="298" y="13755"/>
                  </a:cubicBezTo>
                  <a:cubicBezTo>
                    <a:pt x="209" y="14539"/>
                    <a:pt x="298" y="15481"/>
                    <a:pt x="872" y="16213"/>
                  </a:cubicBezTo>
                  <a:cubicBezTo>
                    <a:pt x="1490" y="16893"/>
                    <a:pt x="2109" y="18776"/>
                    <a:pt x="2285" y="19717"/>
                  </a:cubicBezTo>
                  <a:cubicBezTo>
                    <a:pt x="2285" y="19717"/>
                    <a:pt x="4980" y="20659"/>
                    <a:pt x="6526" y="20920"/>
                  </a:cubicBezTo>
                  <a:cubicBezTo>
                    <a:pt x="8072" y="21129"/>
                    <a:pt x="9176" y="21286"/>
                    <a:pt x="10634" y="21443"/>
                  </a:cubicBezTo>
                  <a:cubicBezTo>
                    <a:pt x="12092" y="21600"/>
                    <a:pt x="15316" y="20972"/>
                    <a:pt x="16730" y="20972"/>
                  </a:cubicBezTo>
                  <a:cubicBezTo>
                    <a:pt x="18231" y="20972"/>
                    <a:pt x="21456" y="20292"/>
                    <a:pt x="21456" y="20292"/>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50" name="Lijn"/>
            <p:cNvSpPr/>
            <p:nvPr/>
          </p:nvSpPr>
          <p:spPr>
            <a:xfrm>
              <a:off x="1773353" y="3562455"/>
              <a:ext cx="1828932" cy="1314028"/>
            </a:xfrm>
            <a:custGeom>
              <a:avLst/>
              <a:gdLst/>
              <a:ahLst/>
              <a:cxnLst>
                <a:cxn ang="0">
                  <a:pos x="wd2" y="hd2"/>
                </a:cxn>
                <a:cxn ang="5400000">
                  <a:pos x="wd2" y="hd2"/>
                </a:cxn>
                <a:cxn ang="10800000">
                  <a:pos x="wd2" y="hd2"/>
                </a:cxn>
                <a:cxn ang="16200000">
                  <a:pos x="wd2" y="hd2"/>
                </a:cxn>
              </a:cxnLst>
              <a:rect l="0" t="0" r="r" b="b"/>
              <a:pathLst>
                <a:path w="21548" h="21600" extrusionOk="0">
                  <a:moveTo>
                    <a:pt x="21548" y="21600"/>
                  </a:moveTo>
                  <a:cubicBezTo>
                    <a:pt x="21548" y="21600"/>
                    <a:pt x="20484" y="19670"/>
                    <a:pt x="20271" y="17889"/>
                  </a:cubicBezTo>
                  <a:cubicBezTo>
                    <a:pt x="20005" y="16181"/>
                    <a:pt x="19846" y="15291"/>
                    <a:pt x="19526" y="13880"/>
                  </a:cubicBezTo>
                  <a:cubicBezTo>
                    <a:pt x="19207" y="12619"/>
                    <a:pt x="19048" y="11951"/>
                    <a:pt x="19260" y="10986"/>
                  </a:cubicBezTo>
                  <a:cubicBezTo>
                    <a:pt x="19526" y="10169"/>
                    <a:pt x="19260" y="9575"/>
                    <a:pt x="18143" y="9278"/>
                  </a:cubicBezTo>
                  <a:cubicBezTo>
                    <a:pt x="17079" y="8907"/>
                    <a:pt x="16015" y="9056"/>
                    <a:pt x="15057" y="8239"/>
                  </a:cubicBezTo>
                  <a:cubicBezTo>
                    <a:pt x="14100" y="7497"/>
                    <a:pt x="13142" y="7348"/>
                    <a:pt x="11865" y="7571"/>
                  </a:cubicBezTo>
                  <a:cubicBezTo>
                    <a:pt x="10588" y="7794"/>
                    <a:pt x="9897" y="8610"/>
                    <a:pt x="8780" y="8462"/>
                  </a:cubicBezTo>
                  <a:cubicBezTo>
                    <a:pt x="7715" y="8388"/>
                    <a:pt x="6173" y="7645"/>
                    <a:pt x="5534" y="6532"/>
                  </a:cubicBezTo>
                  <a:cubicBezTo>
                    <a:pt x="4896" y="5419"/>
                    <a:pt x="4151" y="5344"/>
                    <a:pt x="3300" y="5196"/>
                  </a:cubicBezTo>
                  <a:cubicBezTo>
                    <a:pt x="2395" y="5122"/>
                    <a:pt x="2236" y="4305"/>
                    <a:pt x="1757" y="3489"/>
                  </a:cubicBezTo>
                  <a:cubicBezTo>
                    <a:pt x="1278" y="2524"/>
                    <a:pt x="-52" y="1113"/>
                    <a:pt x="1" y="0"/>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51" name="Lijn"/>
            <p:cNvSpPr/>
            <p:nvPr/>
          </p:nvSpPr>
          <p:spPr>
            <a:xfrm>
              <a:off x="1375279" y="3038651"/>
              <a:ext cx="398206" cy="558801"/>
            </a:xfrm>
            <a:custGeom>
              <a:avLst/>
              <a:gdLst/>
              <a:ahLst/>
              <a:cxnLst>
                <a:cxn ang="0">
                  <a:pos x="wd2" y="hd2"/>
                </a:cxn>
                <a:cxn ang="5400000">
                  <a:pos x="wd2" y="hd2"/>
                </a:cxn>
                <a:cxn ang="10800000">
                  <a:pos x="wd2" y="hd2"/>
                </a:cxn>
                <a:cxn ang="16200000">
                  <a:pos x="wd2" y="hd2"/>
                </a:cxn>
              </a:cxnLst>
              <a:rect l="0" t="0" r="r" b="b"/>
              <a:pathLst>
                <a:path w="20482" h="21600" extrusionOk="0">
                  <a:moveTo>
                    <a:pt x="276" y="0"/>
                  </a:moveTo>
                  <a:cubicBezTo>
                    <a:pt x="276" y="0"/>
                    <a:pt x="-1118" y="6794"/>
                    <a:pt x="2366" y="10103"/>
                  </a:cubicBezTo>
                  <a:cubicBezTo>
                    <a:pt x="5850" y="13239"/>
                    <a:pt x="7243" y="17071"/>
                    <a:pt x="10727" y="18465"/>
                  </a:cubicBezTo>
                  <a:cubicBezTo>
                    <a:pt x="14211" y="19684"/>
                    <a:pt x="20482" y="21600"/>
                    <a:pt x="20482" y="21600"/>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52" name="Lijn"/>
            <p:cNvSpPr/>
            <p:nvPr/>
          </p:nvSpPr>
          <p:spPr>
            <a:xfrm>
              <a:off x="2549789" y="2582555"/>
              <a:ext cx="447411" cy="1454034"/>
            </a:xfrm>
            <a:custGeom>
              <a:avLst/>
              <a:gdLst/>
              <a:ahLst/>
              <a:cxnLst>
                <a:cxn ang="0">
                  <a:pos x="wd2" y="hd2"/>
                </a:cxn>
                <a:cxn ang="5400000">
                  <a:pos x="wd2" y="hd2"/>
                </a:cxn>
                <a:cxn ang="10800000">
                  <a:pos x="wd2" y="hd2"/>
                </a:cxn>
                <a:cxn ang="16200000">
                  <a:pos x="wd2" y="hd2"/>
                </a:cxn>
              </a:cxnLst>
              <a:rect l="0" t="0" r="r" b="b"/>
              <a:pathLst>
                <a:path w="19456" h="21077" extrusionOk="0">
                  <a:moveTo>
                    <a:pt x="19456" y="21077"/>
                  </a:moveTo>
                  <a:cubicBezTo>
                    <a:pt x="19456" y="21077"/>
                    <a:pt x="17296" y="19179"/>
                    <a:pt x="14351" y="17412"/>
                  </a:cubicBezTo>
                  <a:cubicBezTo>
                    <a:pt x="11405" y="15644"/>
                    <a:pt x="8656" y="14662"/>
                    <a:pt x="8460" y="13092"/>
                  </a:cubicBezTo>
                  <a:cubicBezTo>
                    <a:pt x="8263" y="11521"/>
                    <a:pt x="7674" y="10408"/>
                    <a:pt x="6496" y="9099"/>
                  </a:cubicBezTo>
                  <a:cubicBezTo>
                    <a:pt x="5318" y="7724"/>
                    <a:pt x="4140" y="6088"/>
                    <a:pt x="6692" y="5302"/>
                  </a:cubicBezTo>
                  <a:cubicBezTo>
                    <a:pt x="9441" y="4648"/>
                    <a:pt x="10620" y="4452"/>
                    <a:pt x="13369" y="3732"/>
                  </a:cubicBezTo>
                  <a:cubicBezTo>
                    <a:pt x="16314" y="3077"/>
                    <a:pt x="18474" y="2619"/>
                    <a:pt x="16707" y="1768"/>
                  </a:cubicBezTo>
                  <a:cubicBezTo>
                    <a:pt x="14940" y="1048"/>
                    <a:pt x="12583" y="917"/>
                    <a:pt x="10816" y="655"/>
                  </a:cubicBezTo>
                  <a:cubicBezTo>
                    <a:pt x="9049" y="328"/>
                    <a:pt x="7085" y="-523"/>
                    <a:pt x="6692" y="459"/>
                  </a:cubicBezTo>
                  <a:cubicBezTo>
                    <a:pt x="6496" y="1441"/>
                    <a:pt x="7085" y="2881"/>
                    <a:pt x="4925" y="3273"/>
                  </a:cubicBezTo>
                  <a:cubicBezTo>
                    <a:pt x="2961" y="3666"/>
                    <a:pt x="-2144" y="5172"/>
                    <a:pt x="998" y="5041"/>
                  </a:cubicBezTo>
                  <a:cubicBezTo>
                    <a:pt x="4336" y="4975"/>
                    <a:pt x="7281" y="5041"/>
                    <a:pt x="7281" y="5041"/>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53" name="Lijn"/>
            <p:cNvSpPr/>
            <p:nvPr/>
          </p:nvSpPr>
          <p:spPr>
            <a:xfrm>
              <a:off x="1862307" y="2719219"/>
              <a:ext cx="746556" cy="673101"/>
            </a:xfrm>
            <a:custGeom>
              <a:avLst/>
              <a:gdLst/>
              <a:ahLst/>
              <a:cxnLst>
                <a:cxn ang="0">
                  <a:pos x="wd2" y="hd2"/>
                </a:cxn>
                <a:cxn ang="5400000">
                  <a:pos x="wd2" y="hd2"/>
                </a:cxn>
                <a:cxn ang="10800000">
                  <a:pos x="wd2" y="hd2"/>
                </a:cxn>
                <a:cxn ang="16200000">
                  <a:pos x="wd2" y="hd2"/>
                </a:cxn>
              </a:cxnLst>
              <a:rect l="0" t="0" r="r" b="b"/>
              <a:pathLst>
                <a:path w="21257" h="19375" extrusionOk="0">
                  <a:moveTo>
                    <a:pt x="21257" y="6904"/>
                  </a:moveTo>
                  <a:cubicBezTo>
                    <a:pt x="21257" y="6904"/>
                    <a:pt x="19328" y="8082"/>
                    <a:pt x="18557" y="10046"/>
                  </a:cubicBezTo>
                  <a:cubicBezTo>
                    <a:pt x="17786" y="12010"/>
                    <a:pt x="16628" y="14366"/>
                    <a:pt x="17786" y="14890"/>
                  </a:cubicBezTo>
                  <a:cubicBezTo>
                    <a:pt x="18943" y="15544"/>
                    <a:pt x="20743" y="17770"/>
                    <a:pt x="19328" y="18424"/>
                  </a:cubicBezTo>
                  <a:cubicBezTo>
                    <a:pt x="18043" y="18817"/>
                    <a:pt x="15086" y="19079"/>
                    <a:pt x="13157" y="18686"/>
                  </a:cubicBezTo>
                  <a:cubicBezTo>
                    <a:pt x="11228" y="18424"/>
                    <a:pt x="10586" y="20257"/>
                    <a:pt x="9171" y="18817"/>
                  </a:cubicBezTo>
                  <a:cubicBezTo>
                    <a:pt x="7500" y="17508"/>
                    <a:pt x="5057" y="15937"/>
                    <a:pt x="6986" y="14890"/>
                  </a:cubicBezTo>
                  <a:cubicBezTo>
                    <a:pt x="8914" y="13973"/>
                    <a:pt x="11614" y="13581"/>
                    <a:pt x="12514" y="12795"/>
                  </a:cubicBezTo>
                  <a:cubicBezTo>
                    <a:pt x="13543" y="12010"/>
                    <a:pt x="14443" y="13057"/>
                    <a:pt x="15214" y="11486"/>
                  </a:cubicBezTo>
                  <a:cubicBezTo>
                    <a:pt x="16114" y="9784"/>
                    <a:pt x="17400" y="6904"/>
                    <a:pt x="16114" y="7166"/>
                  </a:cubicBezTo>
                  <a:cubicBezTo>
                    <a:pt x="14700" y="7297"/>
                    <a:pt x="13157" y="8475"/>
                    <a:pt x="11614" y="9653"/>
                  </a:cubicBezTo>
                  <a:cubicBezTo>
                    <a:pt x="10071" y="10832"/>
                    <a:pt x="6600" y="14628"/>
                    <a:pt x="4286" y="14759"/>
                  </a:cubicBezTo>
                  <a:cubicBezTo>
                    <a:pt x="1971" y="14890"/>
                    <a:pt x="-343" y="14628"/>
                    <a:pt x="43" y="12664"/>
                  </a:cubicBezTo>
                  <a:cubicBezTo>
                    <a:pt x="428" y="10701"/>
                    <a:pt x="2486" y="10046"/>
                    <a:pt x="4800" y="9130"/>
                  </a:cubicBezTo>
                  <a:cubicBezTo>
                    <a:pt x="7243" y="8082"/>
                    <a:pt x="9943" y="7690"/>
                    <a:pt x="12000" y="5726"/>
                  </a:cubicBezTo>
                  <a:cubicBezTo>
                    <a:pt x="14186" y="3762"/>
                    <a:pt x="14957" y="2715"/>
                    <a:pt x="16243" y="2192"/>
                  </a:cubicBezTo>
                  <a:cubicBezTo>
                    <a:pt x="17528" y="1537"/>
                    <a:pt x="18814" y="-1343"/>
                    <a:pt x="19200" y="752"/>
                  </a:cubicBezTo>
                  <a:cubicBezTo>
                    <a:pt x="19586" y="2977"/>
                    <a:pt x="19971" y="5726"/>
                    <a:pt x="19971" y="5726"/>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54" name="Lijn"/>
            <p:cNvSpPr/>
            <p:nvPr/>
          </p:nvSpPr>
          <p:spPr>
            <a:xfrm>
              <a:off x="2748845" y="2350299"/>
              <a:ext cx="1851378" cy="1979802"/>
            </a:xfrm>
            <a:custGeom>
              <a:avLst/>
              <a:gdLst/>
              <a:ahLst/>
              <a:cxnLst>
                <a:cxn ang="0">
                  <a:pos x="wd2" y="hd2"/>
                </a:cxn>
                <a:cxn ang="5400000">
                  <a:pos x="wd2" y="hd2"/>
                </a:cxn>
                <a:cxn ang="10800000">
                  <a:pos x="wd2" y="hd2"/>
                </a:cxn>
                <a:cxn ang="16200000">
                  <a:pos x="wd2" y="hd2"/>
                </a:cxn>
              </a:cxnLst>
              <a:rect l="0" t="0" r="r" b="b"/>
              <a:pathLst>
                <a:path w="21600" h="21282" extrusionOk="0">
                  <a:moveTo>
                    <a:pt x="0" y="2400"/>
                  </a:moveTo>
                  <a:cubicBezTo>
                    <a:pt x="0" y="2400"/>
                    <a:pt x="948" y="1381"/>
                    <a:pt x="2055" y="847"/>
                  </a:cubicBezTo>
                  <a:cubicBezTo>
                    <a:pt x="3214" y="362"/>
                    <a:pt x="4004" y="-318"/>
                    <a:pt x="5163" y="167"/>
                  </a:cubicBezTo>
                  <a:cubicBezTo>
                    <a:pt x="6375" y="604"/>
                    <a:pt x="8060" y="1866"/>
                    <a:pt x="8693" y="3225"/>
                  </a:cubicBezTo>
                  <a:cubicBezTo>
                    <a:pt x="9272" y="4487"/>
                    <a:pt x="10220" y="6769"/>
                    <a:pt x="11116" y="8225"/>
                  </a:cubicBezTo>
                  <a:cubicBezTo>
                    <a:pt x="12012" y="9681"/>
                    <a:pt x="12749" y="10700"/>
                    <a:pt x="13329" y="11817"/>
                  </a:cubicBezTo>
                  <a:cubicBezTo>
                    <a:pt x="14014" y="12885"/>
                    <a:pt x="14857" y="14486"/>
                    <a:pt x="15067" y="15651"/>
                  </a:cubicBezTo>
                  <a:cubicBezTo>
                    <a:pt x="15331" y="16816"/>
                    <a:pt x="15383" y="17593"/>
                    <a:pt x="15805" y="18564"/>
                  </a:cubicBezTo>
                  <a:cubicBezTo>
                    <a:pt x="16174" y="19486"/>
                    <a:pt x="17438" y="21282"/>
                    <a:pt x="17438" y="21282"/>
                  </a:cubicBezTo>
                  <a:cubicBezTo>
                    <a:pt x="17438" y="21282"/>
                    <a:pt x="17649" y="19874"/>
                    <a:pt x="17543" y="19001"/>
                  </a:cubicBezTo>
                  <a:cubicBezTo>
                    <a:pt x="17438" y="18127"/>
                    <a:pt x="16753" y="17253"/>
                    <a:pt x="16437" y="16137"/>
                  </a:cubicBezTo>
                  <a:cubicBezTo>
                    <a:pt x="16121" y="15069"/>
                    <a:pt x="15700" y="14050"/>
                    <a:pt x="15700" y="13322"/>
                  </a:cubicBezTo>
                  <a:cubicBezTo>
                    <a:pt x="15700" y="12593"/>
                    <a:pt x="16174" y="12351"/>
                    <a:pt x="16753" y="13758"/>
                  </a:cubicBezTo>
                  <a:cubicBezTo>
                    <a:pt x="17280" y="15166"/>
                    <a:pt x="17543" y="16865"/>
                    <a:pt x="18018" y="17690"/>
                  </a:cubicBezTo>
                  <a:cubicBezTo>
                    <a:pt x="18492" y="18515"/>
                    <a:pt x="17965" y="18224"/>
                    <a:pt x="19229" y="18855"/>
                  </a:cubicBezTo>
                  <a:cubicBezTo>
                    <a:pt x="20494" y="19486"/>
                    <a:pt x="21600" y="19486"/>
                    <a:pt x="21600" y="19486"/>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55" name="Lijn"/>
            <p:cNvSpPr/>
            <p:nvPr/>
          </p:nvSpPr>
          <p:spPr>
            <a:xfrm>
              <a:off x="4329288" y="4086260"/>
              <a:ext cx="267274" cy="799254"/>
            </a:xfrm>
            <a:custGeom>
              <a:avLst/>
              <a:gdLst/>
              <a:ahLst/>
              <a:cxnLst>
                <a:cxn ang="0">
                  <a:pos x="wd2" y="hd2"/>
                </a:cxn>
                <a:cxn ang="5400000">
                  <a:pos x="wd2" y="hd2"/>
                </a:cxn>
                <a:cxn ang="10800000">
                  <a:pos x="wd2" y="hd2"/>
                </a:cxn>
                <a:cxn ang="16200000">
                  <a:pos x="wd2" y="hd2"/>
                </a:cxn>
              </a:cxnLst>
              <a:rect l="0" t="0" r="r" b="b"/>
              <a:pathLst>
                <a:path w="20959" h="21600" extrusionOk="0">
                  <a:moveTo>
                    <a:pt x="20892" y="21600"/>
                  </a:moveTo>
                  <a:cubicBezTo>
                    <a:pt x="20892" y="21600"/>
                    <a:pt x="21600" y="15010"/>
                    <a:pt x="18413" y="12081"/>
                  </a:cubicBezTo>
                  <a:cubicBezTo>
                    <a:pt x="15226" y="9153"/>
                    <a:pt x="10977" y="6346"/>
                    <a:pt x="7436" y="3783"/>
                  </a:cubicBezTo>
                  <a:cubicBezTo>
                    <a:pt x="3541" y="1220"/>
                    <a:pt x="0" y="0"/>
                    <a:pt x="0" y="0"/>
                  </a:cubicBezTo>
                  <a:cubicBezTo>
                    <a:pt x="0" y="0"/>
                    <a:pt x="6020" y="2319"/>
                    <a:pt x="13102" y="2929"/>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56" name="Lijn"/>
            <p:cNvSpPr/>
            <p:nvPr/>
          </p:nvSpPr>
          <p:spPr>
            <a:xfrm>
              <a:off x="3502233" y="2061710"/>
              <a:ext cx="497823" cy="1116924"/>
            </a:xfrm>
            <a:custGeom>
              <a:avLst/>
              <a:gdLst/>
              <a:ahLst/>
              <a:cxnLst>
                <a:cxn ang="0">
                  <a:pos x="wd2" y="hd2"/>
                </a:cxn>
                <a:cxn ang="5400000">
                  <a:pos x="wd2" y="hd2"/>
                </a:cxn>
                <a:cxn ang="10800000">
                  <a:pos x="wd2" y="hd2"/>
                </a:cxn>
                <a:cxn ang="16200000">
                  <a:pos x="wd2" y="hd2"/>
                </a:cxn>
              </a:cxnLst>
              <a:rect l="0" t="0" r="r" b="b"/>
              <a:pathLst>
                <a:path w="19519" h="20870" extrusionOk="0">
                  <a:moveTo>
                    <a:pt x="13483" y="14457"/>
                  </a:moveTo>
                  <a:cubicBezTo>
                    <a:pt x="13483" y="14457"/>
                    <a:pt x="11536" y="13108"/>
                    <a:pt x="11536" y="11167"/>
                  </a:cubicBezTo>
                  <a:cubicBezTo>
                    <a:pt x="11536" y="9311"/>
                    <a:pt x="9942" y="9311"/>
                    <a:pt x="11004" y="7876"/>
                  </a:cubicBezTo>
                  <a:cubicBezTo>
                    <a:pt x="12067" y="6526"/>
                    <a:pt x="12598" y="6104"/>
                    <a:pt x="15254" y="5851"/>
                  </a:cubicBezTo>
                  <a:cubicBezTo>
                    <a:pt x="17909" y="5682"/>
                    <a:pt x="20211" y="5007"/>
                    <a:pt x="19326" y="3995"/>
                  </a:cubicBezTo>
                  <a:cubicBezTo>
                    <a:pt x="18441" y="2982"/>
                    <a:pt x="16316" y="2561"/>
                    <a:pt x="15077" y="1464"/>
                  </a:cubicBezTo>
                  <a:cubicBezTo>
                    <a:pt x="13660" y="282"/>
                    <a:pt x="11181" y="-730"/>
                    <a:pt x="11181" y="704"/>
                  </a:cubicBezTo>
                  <a:cubicBezTo>
                    <a:pt x="11181" y="2054"/>
                    <a:pt x="11536" y="3236"/>
                    <a:pt x="8526" y="3151"/>
                  </a:cubicBezTo>
                  <a:cubicBezTo>
                    <a:pt x="5693" y="2982"/>
                    <a:pt x="4277" y="3742"/>
                    <a:pt x="3037" y="4248"/>
                  </a:cubicBezTo>
                  <a:cubicBezTo>
                    <a:pt x="1621" y="4754"/>
                    <a:pt x="-1389" y="5345"/>
                    <a:pt x="736" y="6526"/>
                  </a:cubicBezTo>
                  <a:cubicBezTo>
                    <a:pt x="2860" y="7707"/>
                    <a:pt x="4100" y="9395"/>
                    <a:pt x="5162" y="11167"/>
                  </a:cubicBezTo>
                  <a:cubicBezTo>
                    <a:pt x="6224" y="12939"/>
                    <a:pt x="5870" y="14457"/>
                    <a:pt x="7818" y="15892"/>
                  </a:cubicBezTo>
                  <a:cubicBezTo>
                    <a:pt x="9765" y="17242"/>
                    <a:pt x="9411" y="18170"/>
                    <a:pt x="11181" y="19182"/>
                  </a:cubicBezTo>
                  <a:cubicBezTo>
                    <a:pt x="13306" y="20195"/>
                    <a:pt x="15785" y="20870"/>
                    <a:pt x="15785" y="20870"/>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57" name="Lijn"/>
            <p:cNvSpPr/>
            <p:nvPr/>
          </p:nvSpPr>
          <p:spPr>
            <a:xfrm>
              <a:off x="3867078" y="2364830"/>
              <a:ext cx="1515222" cy="1557460"/>
            </a:xfrm>
            <a:custGeom>
              <a:avLst/>
              <a:gdLst/>
              <a:ahLst/>
              <a:cxnLst>
                <a:cxn ang="0">
                  <a:pos x="wd2" y="hd2"/>
                </a:cxn>
                <a:cxn ang="5400000">
                  <a:pos x="wd2" y="hd2"/>
                </a:cxn>
                <a:cxn ang="10800000">
                  <a:pos x="wd2" y="hd2"/>
                </a:cxn>
                <a:cxn ang="16200000">
                  <a:pos x="wd2" y="hd2"/>
                </a:cxn>
              </a:cxnLst>
              <a:rect l="0" t="0" r="r" b="b"/>
              <a:pathLst>
                <a:path w="21255" h="21225" extrusionOk="0">
                  <a:moveTo>
                    <a:pt x="4140" y="16321"/>
                  </a:moveTo>
                  <a:cubicBezTo>
                    <a:pt x="4140" y="16321"/>
                    <a:pt x="4710" y="13491"/>
                    <a:pt x="4077" y="13244"/>
                  </a:cubicBezTo>
                  <a:cubicBezTo>
                    <a:pt x="3380" y="13060"/>
                    <a:pt x="2366" y="13183"/>
                    <a:pt x="2050" y="12937"/>
                  </a:cubicBezTo>
                  <a:cubicBezTo>
                    <a:pt x="1796" y="12629"/>
                    <a:pt x="23" y="11152"/>
                    <a:pt x="276" y="9737"/>
                  </a:cubicBezTo>
                  <a:cubicBezTo>
                    <a:pt x="403" y="8383"/>
                    <a:pt x="-294" y="7521"/>
                    <a:pt x="149" y="6168"/>
                  </a:cubicBezTo>
                  <a:cubicBezTo>
                    <a:pt x="656" y="4752"/>
                    <a:pt x="846" y="3460"/>
                    <a:pt x="1606" y="4075"/>
                  </a:cubicBezTo>
                  <a:cubicBezTo>
                    <a:pt x="2366" y="4752"/>
                    <a:pt x="2366" y="4198"/>
                    <a:pt x="2240" y="3275"/>
                  </a:cubicBezTo>
                  <a:cubicBezTo>
                    <a:pt x="2176" y="2414"/>
                    <a:pt x="2240" y="1614"/>
                    <a:pt x="3190" y="1921"/>
                  </a:cubicBezTo>
                  <a:cubicBezTo>
                    <a:pt x="4140" y="2168"/>
                    <a:pt x="3823" y="2106"/>
                    <a:pt x="3823" y="1429"/>
                  </a:cubicBezTo>
                  <a:cubicBezTo>
                    <a:pt x="3823" y="752"/>
                    <a:pt x="4900" y="506"/>
                    <a:pt x="5280" y="1183"/>
                  </a:cubicBezTo>
                  <a:cubicBezTo>
                    <a:pt x="5660" y="1798"/>
                    <a:pt x="5407" y="1060"/>
                    <a:pt x="6104" y="629"/>
                  </a:cubicBezTo>
                  <a:cubicBezTo>
                    <a:pt x="6737" y="137"/>
                    <a:pt x="8257" y="-294"/>
                    <a:pt x="8637" y="260"/>
                  </a:cubicBezTo>
                  <a:cubicBezTo>
                    <a:pt x="9017" y="752"/>
                    <a:pt x="8701" y="1060"/>
                    <a:pt x="9904" y="752"/>
                  </a:cubicBezTo>
                  <a:cubicBezTo>
                    <a:pt x="10981" y="506"/>
                    <a:pt x="12438" y="691"/>
                    <a:pt x="12501" y="1552"/>
                  </a:cubicBezTo>
                  <a:cubicBezTo>
                    <a:pt x="12628" y="2414"/>
                    <a:pt x="12248" y="2844"/>
                    <a:pt x="12248" y="2844"/>
                  </a:cubicBezTo>
                  <a:cubicBezTo>
                    <a:pt x="12248" y="2844"/>
                    <a:pt x="13008" y="1429"/>
                    <a:pt x="13578" y="1552"/>
                  </a:cubicBezTo>
                  <a:cubicBezTo>
                    <a:pt x="14212" y="1614"/>
                    <a:pt x="15162" y="3029"/>
                    <a:pt x="15162" y="3029"/>
                  </a:cubicBezTo>
                  <a:cubicBezTo>
                    <a:pt x="15162" y="3029"/>
                    <a:pt x="16365" y="2906"/>
                    <a:pt x="17505" y="3029"/>
                  </a:cubicBezTo>
                  <a:cubicBezTo>
                    <a:pt x="18646" y="3091"/>
                    <a:pt x="19406" y="3398"/>
                    <a:pt x="19659" y="4321"/>
                  </a:cubicBezTo>
                  <a:cubicBezTo>
                    <a:pt x="19976" y="5244"/>
                    <a:pt x="19596" y="5675"/>
                    <a:pt x="19596" y="5675"/>
                  </a:cubicBezTo>
                  <a:cubicBezTo>
                    <a:pt x="19596" y="5675"/>
                    <a:pt x="20102" y="5614"/>
                    <a:pt x="20673" y="6414"/>
                  </a:cubicBezTo>
                  <a:cubicBezTo>
                    <a:pt x="21179" y="7275"/>
                    <a:pt x="21116" y="8198"/>
                    <a:pt x="21179" y="8814"/>
                  </a:cubicBezTo>
                  <a:cubicBezTo>
                    <a:pt x="21306" y="9491"/>
                    <a:pt x="21306" y="10414"/>
                    <a:pt x="20926" y="10844"/>
                  </a:cubicBezTo>
                  <a:cubicBezTo>
                    <a:pt x="20546" y="11337"/>
                    <a:pt x="20229" y="12137"/>
                    <a:pt x="20229" y="12814"/>
                  </a:cubicBezTo>
                  <a:cubicBezTo>
                    <a:pt x="20229" y="13491"/>
                    <a:pt x="19976" y="14475"/>
                    <a:pt x="19279" y="15029"/>
                  </a:cubicBezTo>
                  <a:cubicBezTo>
                    <a:pt x="18646" y="15583"/>
                    <a:pt x="16175" y="17429"/>
                    <a:pt x="15732" y="17798"/>
                  </a:cubicBezTo>
                  <a:cubicBezTo>
                    <a:pt x="15225" y="18168"/>
                    <a:pt x="14655" y="19644"/>
                    <a:pt x="14085" y="19706"/>
                  </a:cubicBezTo>
                  <a:cubicBezTo>
                    <a:pt x="13451" y="19829"/>
                    <a:pt x="12058" y="19829"/>
                    <a:pt x="11678" y="20260"/>
                  </a:cubicBezTo>
                  <a:cubicBezTo>
                    <a:pt x="11298" y="20752"/>
                    <a:pt x="10474" y="21121"/>
                    <a:pt x="9651" y="21183"/>
                  </a:cubicBezTo>
                  <a:cubicBezTo>
                    <a:pt x="8954" y="21306"/>
                    <a:pt x="8447" y="21121"/>
                    <a:pt x="7877" y="21121"/>
                  </a:cubicBezTo>
                  <a:cubicBezTo>
                    <a:pt x="7307" y="21121"/>
                    <a:pt x="5534" y="20814"/>
                    <a:pt x="5534" y="20814"/>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58" name="Lijn"/>
            <p:cNvSpPr/>
            <p:nvPr/>
          </p:nvSpPr>
          <p:spPr>
            <a:xfrm>
              <a:off x="5385929" y="3070260"/>
              <a:ext cx="483165" cy="587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4643" y="0"/>
                    <a:pt x="9084" y="3323"/>
                  </a:cubicBezTo>
                  <a:cubicBezTo>
                    <a:pt x="13727" y="9969"/>
                    <a:pt x="21600" y="21600"/>
                    <a:pt x="21600" y="21600"/>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59" name="Lijn"/>
            <p:cNvSpPr/>
            <p:nvPr/>
          </p:nvSpPr>
          <p:spPr>
            <a:xfrm>
              <a:off x="4645378" y="3544393"/>
              <a:ext cx="114301" cy="262274"/>
            </a:xfrm>
            <a:custGeom>
              <a:avLst/>
              <a:gdLst/>
              <a:ahLst/>
              <a:cxnLst>
                <a:cxn ang="0">
                  <a:pos x="wd2" y="hd2"/>
                </a:cxn>
                <a:cxn ang="5400000">
                  <a:pos x="wd2" y="hd2"/>
                </a:cxn>
                <a:cxn ang="10800000">
                  <a:pos x="wd2" y="hd2"/>
                </a:cxn>
                <a:cxn ang="16200000">
                  <a:pos x="wd2" y="hd2"/>
                </a:cxn>
              </a:cxnLst>
              <a:rect l="0" t="0" r="r" b="b"/>
              <a:pathLst>
                <a:path w="21600" h="18725" extrusionOk="0">
                  <a:moveTo>
                    <a:pt x="21600" y="0"/>
                  </a:moveTo>
                  <a:cubicBezTo>
                    <a:pt x="21600" y="0"/>
                    <a:pt x="11700" y="3224"/>
                    <a:pt x="15300" y="6125"/>
                  </a:cubicBezTo>
                  <a:cubicBezTo>
                    <a:pt x="18900" y="9027"/>
                    <a:pt x="20700" y="11928"/>
                    <a:pt x="15300" y="14185"/>
                  </a:cubicBezTo>
                  <a:cubicBezTo>
                    <a:pt x="9900" y="16764"/>
                    <a:pt x="13500" y="21600"/>
                    <a:pt x="0" y="16442"/>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60" name="Lijn"/>
            <p:cNvSpPr/>
            <p:nvPr/>
          </p:nvSpPr>
          <p:spPr>
            <a:xfrm>
              <a:off x="4258934" y="3743924"/>
              <a:ext cx="201306" cy="96960"/>
            </a:xfrm>
            <a:custGeom>
              <a:avLst/>
              <a:gdLst/>
              <a:ahLst/>
              <a:cxnLst>
                <a:cxn ang="0">
                  <a:pos x="wd2" y="hd2"/>
                </a:cxn>
                <a:cxn ang="5400000">
                  <a:pos x="wd2" y="hd2"/>
                </a:cxn>
                <a:cxn ang="10800000">
                  <a:pos x="wd2" y="hd2"/>
                </a:cxn>
                <a:cxn ang="16200000">
                  <a:pos x="wd2" y="hd2"/>
                </a:cxn>
              </a:cxnLst>
              <a:rect l="0" t="0" r="r" b="b"/>
              <a:pathLst>
                <a:path w="18881" h="20165" extrusionOk="0">
                  <a:moveTo>
                    <a:pt x="669" y="20165"/>
                  </a:moveTo>
                  <a:cubicBezTo>
                    <a:pt x="669" y="20165"/>
                    <a:pt x="-2719" y="2322"/>
                    <a:pt x="5752" y="443"/>
                  </a:cubicBezTo>
                  <a:cubicBezTo>
                    <a:pt x="13799" y="-1435"/>
                    <a:pt x="18881" y="3261"/>
                    <a:pt x="18881" y="3261"/>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61" name="Lijn"/>
            <p:cNvSpPr/>
            <p:nvPr/>
          </p:nvSpPr>
          <p:spPr>
            <a:xfrm>
              <a:off x="4369929" y="3617612"/>
              <a:ext cx="203201" cy="134498"/>
            </a:xfrm>
            <a:custGeom>
              <a:avLst/>
              <a:gdLst/>
              <a:ahLst/>
              <a:cxnLst>
                <a:cxn ang="0">
                  <a:pos x="wd2" y="hd2"/>
                </a:cxn>
                <a:cxn ang="5400000">
                  <a:pos x="wd2" y="hd2"/>
                </a:cxn>
                <a:cxn ang="10800000">
                  <a:pos x="wd2" y="hd2"/>
                </a:cxn>
                <a:cxn ang="16200000">
                  <a:pos x="wd2" y="hd2"/>
                </a:cxn>
              </a:cxnLst>
              <a:rect l="0" t="0" r="r" b="b"/>
              <a:pathLst>
                <a:path w="21600" h="18922" extrusionOk="0">
                  <a:moveTo>
                    <a:pt x="21600" y="1134"/>
                  </a:moveTo>
                  <a:cubicBezTo>
                    <a:pt x="21600" y="1134"/>
                    <a:pt x="8640" y="-2678"/>
                    <a:pt x="6240" y="3675"/>
                  </a:cubicBezTo>
                  <a:cubicBezTo>
                    <a:pt x="3840" y="10663"/>
                    <a:pt x="0" y="18922"/>
                    <a:pt x="0" y="18922"/>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62" name="Lijn"/>
            <p:cNvSpPr/>
            <p:nvPr/>
          </p:nvSpPr>
          <p:spPr>
            <a:xfrm>
              <a:off x="4491849" y="3553424"/>
              <a:ext cx="58703" cy="6321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1662" y="12343"/>
                    <a:pt x="0" y="21600"/>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63" name="Lijn"/>
            <p:cNvSpPr/>
            <p:nvPr/>
          </p:nvSpPr>
          <p:spPr>
            <a:xfrm>
              <a:off x="4171245" y="3323131"/>
              <a:ext cx="271392" cy="59300"/>
            </a:xfrm>
            <a:custGeom>
              <a:avLst/>
              <a:gdLst/>
              <a:ahLst/>
              <a:cxnLst>
                <a:cxn ang="0">
                  <a:pos x="wd2" y="hd2"/>
                </a:cxn>
                <a:cxn ang="5400000">
                  <a:pos x="wd2" y="hd2"/>
                </a:cxn>
                <a:cxn ang="10800000">
                  <a:pos x="wd2" y="hd2"/>
                </a:cxn>
                <a:cxn ang="16200000">
                  <a:pos x="wd2" y="hd2"/>
                </a:cxn>
              </a:cxnLst>
              <a:rect l="0" t="0" r="r" b="b"/>
              <a:pathLst>
                <a:path w="18284" h="20261" extrusionOk="0">
                  <a:moveTo>
                    <a:pt x="304" y="7714"/>
                  </a:moveTo>
                  <a:cubicBezTo>
                    <a:pt x="304" y="7714"/>
                    <a:pt x="7910" y="0"/>
                    <a:pt x="12473" y="0"/>
                  </a:cubicBezTo>
                  <a:cubicBezTo>
                    <a:pt x="17037" y="0"/>
                    <a:pt x="21600" y="16971"/>
                    <a:pt x="14907" y="20057"/>
                  </a:cubicBezTo>
                  <a:cubicBezTo>
                    <a:pt x="7910" y="21600"/>
                    <a:pt x="0" y="13886"/>
                    <a:pt x="0" y="13886"/>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64" name="Lijn"/>
            <p:cNvSpPr/>
            <p:nvPr/>
          </p:nvSpPr>
          <p:spPr>
            <a:xfrm>
              <a:off x="4238978" y="3426988"/>
              <a:ext cx="114301" cy="114301"/>
            </a:xfrm>
            <a:custGeom>
              <a:avLst/>
              <a:gdLst/>
              <a:ahLst/>
              <a:cxnLst>
                <a:cxn ang="0">
                  <a:pos x="wd2" y="hd2"/>
                </a:cxn>
                <a:cxn ang="5400000">
                  <a:pos x="wd2" y="hd2"/>
                </a:cxn>
                <a:cxn ang="10800000">
                  <a:pos x="wd2" y="hd2"/>
                </a:cxn>
                <a:cxn ang="16200000">
                  <a:pos x="wd2" y="hd2"/>
                </a:cxn>
              </a:cxnLst>
              <a:rect l="0" t="0" r="r" b="b"/>
              <a:pathLst>
                <a:path w="17898" h="21600" extrusionOk="0">
                  <a:moveTo>
                    <a:pt x="16386" y="0"/>
                  </a:moveTo>
                  <a:cubicBezTo>
                    <a:pt x="16386" y="0"/>
                    <a:pt x="21600" y="10800"/>
                    <a:pt x="12662" y="13500"/>
                  </a:cubicBezTo>
                  <a:cubicBezTo>
                    <a:pt x="3724" y="17100"/>
                    <a:pt x="0" y="21600"/>
                    <a:pt x="0" y="21600"/>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65" name="Lijn"/>
            <p:cNvSpPr/>
            <p:nvPr/>
          </p:nvSpPr>
          <p:spPr>
            <a:xfrm>
              <a:off x="4374445" y="3426988"/>
              <a:ext cx="63218" cy="10385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9257" y="6574"/>
                    <a:pt x="0" y="0"/>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66" name="Lijn"/>
            <p:cNvSpPr/>
            <p:nvPr/>
          </p:nvSpPr>
          <p:spPr>
            <a:xfrm>
              <a:off x="4306711" y="3467629"/>
              <a:ext cx="50801" cy="1670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9800" y="9341"/>
                    <a:pt x="21600" y="0"/>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67" name="Lijn"/>
            <p:cNvSpPr/>
            <p:nvPr/>
          </p:nvSpPr>
          <p:spPr>
            <a:xfrm>
              <a:off x="3688079" y="2352287"/>
              <a:ext cx="22861" cy="99343"/>
            </a:xfrm>
            <a:custGeom>
              <a:avLst/>
              <a:gdLst/>
              <a:ahLst/>
              <a:cxnLst>
                <a:cxn ang="0">
                  <a:pos x="wd2" y="hd2"/>
                </a:cxn>
                <a:cxn ang="5400000">
                  <a:pos x="wd2" y="hd2"/>
                </a:cxn>
                <a:cxn ang="10800000">
                  <a:pos x="wd2" y="hd2"/>
                </a:cxn>
                <a:cxn ang="16200000">
                  <a:pos x="wd2" y="hd2"/>
                </a:cxn>
              </a:cxnLst>
              <a:rect l="0" t="0" r="r" b="b"/>
              <a:pathLst>
                <a:path w="12150" h="21600" extrusionOk="0">
                  <a:moveTo>
                    <a:pt x="0" y="0"/>
                  </a:moveTo>
                  <a:cubicBezTo>
                    <a:pt x="0" y="0"/>
                    <a:pt x="21600" y="13745"/>
                    <a:pt x="7200" y="21600"/>
                  </a:cubicBezTo>
                </a:path>
              </a:pathLst>
            </a:custGeom>
            <a:noFill/>
            <a:ln w="57150" cap="rnd">
              <a:solidFill>
                <a:srgbClr val="A7A7A7"/>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68" name="Lijn"/>
            <p:cNvSpPr/>
            <p:nvPr/>
          </p:nvSpPr>
          <p:spPr>
            <a:xfrm flipV="1">
              <a:off x="3999653" y="2234882"/>
              <a:ext cx="85797" cy="12701"/>
            </a:xfrm>
            <a:prstGeom prst="line">
              <a:avLst/>
            </a:prstGeom>
            <a:noFill/>
            <a:ln w="57150" cap="rnd">
              <a:solidFill>
                <a:srgbClr val="A7A7A7"/>
              </a:solidFill>
              <a:prstDash val="solid"/>
              <a:round/>
            </a:ln>
            <a:effectLst/>
          </p:spPr>
          <p:txBody>
            <a:bodyPr wrap="square" lIns="0" tIns="0" rIns="0" bIns="0" numCol="1" anchor="t">
              <a:noAutofit/>
            </a:bodyPr>
            <a:lstStyle/>
            <a:p>
              <a:endParaRPr/>
            </a:p>
          </p:txBody>
        </p:sp>
        <p:sp>
          <p:nvSpPr>
            <p:cNvPr id="469" name="Lijn"/>
            <p:cNvSpPr/>
            <p:nvPr/>
          </p:nvSpPr>
          <p:spPr>
            <a:xfrm flipV="1">
              <a:off x="4171245" y="2180695"/>
              <a:ext cx="58703" cy="38101"/>
            </a:xfrm>
            <a:prstGeom prst="line">
              <a:avLst/>
            </a:prstGeom>
            <a:noFill/>
            <a:ln w="57150" cap="rnd">
              <a:solidFill>
                <a:srgbClr val="A7A7A7"/>
              </a:solidFill>
              <a:prstDash val="solid"/>
              <a:round/>
            </a:ln>
            <a:effectLst/>
          </p:spPr>
          <p:txBody>
            <a:bodyPr wrap="square" lIns="0" tIns="0" rIns="0" bIns="0" numCol="1" anchor="t">
              <a:noAutofit/>
            </a:bodyPr>
            <a:lstStyle/>
            <a:p>
              <a:endParaRPr/>
            </a:p>
          </p:txBody>
        </p:sp>
        <p:sp>
          <p:nvSpPr>
            <p:cNvPr id="470" name="Lijn"/>
            <p:cNvSpPr/>
            <p:nvPr/>
          </p:nvSpPr>
          <p:spPr>
            <a:xfrm flipV="1">
              <a:off x="4270587" y="2063291"/>
              <a:ext cx="49672" cy="67734"/>
            </a:xfrm>
            <a:prstGeom prst="line">
              <a:avLst/>
            </a:prstGeom>
            <a:noFill/>
            <a:ln w="57150" cap="rnd">
              <a:solidFill>
                <a:srgbClr val="A7A7A7"/>
              </a:solidFill>
              <a:prstDash val="solid"/>
              <a:round/>
            </a:ln>
            <a:effectLst/>
          </p:spPr>
          <p:txBody>
            <a:bodyPr wrap="square" lIns="0" tIns="0" rIns="0" bIns="0" numCol="1" anchor="t">
              <a:noAutofit/>
            </a:bodyPr>
            <a:lstStyle/>
            <a:p>
              <a:endParaRPr/>
            </a:p>
          </p:txBody>
        </p:sp>
      </p:grpSp>
      <p:sp>
        <p:nvSpPr>
          <p:cNvPr id="472" name="Carlsson. Neuropsychopharmacology. 1988;1:179; Carlsson. Science. 2001;294:1021."/>
          <p:cNvSpPr txBox="1"/>
          <p:nvPr/>
        </p:nvSpPr>
        <p:spPr>
          <a:xfrm>
            <a:off x="431800" y="9314901"/>
            <a:ext cx="12179300" cy="2219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p>
            <a:pPr defTabSz="1295400">
              <a:buClr>
                <a:srgbClr val="000000"/>
              </a:buClr>
              <a:buFont typeface="Arial"/>
              <a:defRPr sz="3400">
                <a:uFill>
                  <a:solidFill>
                    <a:srgbClr val="000000"/>
                  </a:solidFill>
                </a:uFill>
                <a:latin typeface="Arial"/>
                <a:ea typeface="Arial"/>
                <a:cs typeface="Arial"/>
                <a:sym typeface="Arial"/>
              </a:defRPr>
            </a:pPr>
            <a:r>
              <a:rPr sz="1600"/>
              <a:t>Carlsson. </a:t>
            </a:r>
            <a:r>
              <a:rPr sz="1600" i="1"/>
              <a:t>Neuropsychopharmacology</a:t>
            </a:r>
            <a:r>
              <a:rPr sz="1600"/>
              <a:t>. 1988;1:179; Carlsson. </a:t>
            </a:r>
            <a:r>
              <a:rPr sz="1600" i="1"/>
              <a:t>Science</a:t>
            </a:r>
            <a:r>
              <a:rPr sz="1600"/>
              <a:t>. 2001;294:1021.</a:t>
            </a:r>
          </a:p>
        </p:txBody>
      </p:sp>
      <p:sp>
        <p:nvSpPr>
          <p:cNvPr id="473" name="Hypoactivity: Negative and Cognitive Symptoms"/>
          <p:cNvSpPr txBox="1"/>
          <p:nvPr/>
        </p:nvSpPr>
        <p:spPr>
          <a:xfrm>
            <a:off x="71765" y="4052711"/>
            <a:ext cx="4123670" cy="90276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6445" marR="56445" algn="ctr" defTabSz="1295400">
              <a:buClr>
                <a:srgbClr val="000000"/>
              </a:buClr>
              <a:buFont typeface="Arial"/>
              <a:defRPr sz="2800">
                <a:uFill>
                  <a:solidFill>
                    <a:srgbClr val="000000"/>
                  </a:solidFill>
                </a:uFill>
                <a:latin typeface="Arial"/>
                <a:ea typeface="Arial"/>
                <a:cs typeface="Arial"/>
                <a:sym typeface="Arial"/>
              </a:defRPr>
            </a:pPr>
            <a:r>
              <a:t>Hypoactivity: Negative</a:t>
            </a:r>
            <a:br>
              <a:rPr>
                <a:latin typeface="ＭＳ Ｐゴシック"/>
                <a:ea typeface="ＭＳ Ｐゴシック"/>
                <a:cs typeface="ＭＳ Ｐゴシック"/>
                <a:sym typeface="ＭＳ Ｐゴシック"/>
              </a:rPr>
            </a:br>
            <a:r>
              <a:t>and Cognitive Symptoms</a:t>
            </a:r>
          </a:p>
        </p:txBody>
      </p:sp>
      <p:sp>
        <p:nvSpPr>
          <p:cNvPr id="474" name="Hyperactivity: Positive Symptoms"/>
          <p:cNvSpPr txBox="1"/>
          <p:nvPr/>
        </p:nvSpPr>
        <p:spPr>
          <a:xfrm>
            <a:off x="9596955" y="8028658"/>
            <a:ext cx="3194215" cy="90276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6445" marR="56445" algn="ctr" defTabSz="1295400">
              <a:buClr>
                <a:srgbClr val="000000"/>
              </a:buClr>
              <a:buFont typeface="Arial"/>
              <a:defRPr sz="2800">
                <a:uFill>
                  <a:solidFill>
                    <a:srgbClr val="000000"/>
                  </a:solidFill>
                </a:uFill>
                <a:latin typeface="Arial"/>
                <a:ea typeface="Arial"/>
                <a:cs typeface="Arial"/>
                <a:sym typeface="Arial"/>
              </a:defRPr>
            </a:pPr>
            <a:r>
              <a:t>Hyperactivity:</a:t>
            </a:r>
            <a:br>
              <a:rPr>
                <a:latin typeface="ＭＳ Ｐゴシック"/>
                <a:ea typeface="ＭＳ Ｐゴシック"/>
                <a:cs typeface="ＭＳ Ｐゴシック"/>
                <a:sym typeface="ＭＳ Ｐゴシック"/>
              </a:rPr>
            </a:br>
            <a:r>
              <a:t>Positive Symptoms</a:t>
            </a:r>
          </a:p>
        </p:txBody>
      </p:sp>
      <p:grpSp>
        <p:nvGrpSpPr>
          <p:cNvPr id="477" name="Groepeer"/>
          <p:cNvGrpSpPr/>
          <p:nvPr/>
        </p:nvGrpSpPr>
        <p:grpSpPr>
          <a:xfrm>
            <a:off x="6208888" y="5258364"/>
            <a:ext cx="948268" cy="975361"/>
            <a:chOff x="0" y="0"/>
            <a:chExt cx="948267" cy="975359"/>
          </a:xfrm>
        </p:grpSpPr>
        <p:sp>
          <p:nvSpPr>
            <p:cNvPr id="475" name="Lijn"/>
            <p:cNvSpPr/>
            <p:nvPr/>
          </p:nvSpPr>
          <p:spPr>
            <a:xfrm>
              <a:off x="62884" y="194168"/>
              <a:ext cx="885384" cy="781192"/>
            </a:xfrm>
            <a:custGeom>
              <a:avLst/>
              <a:gdLst/>
              <a:ahLst/>
              <a:cxnLst>
                <a:cxn ang="0">
                  <a:pos x="wd2" y="hd2"/>
                </a:cxn>
                <a:cxn ang="5400000">
                  <a:pos x="wd2" y="hd2"/>
                </a:cxn>
                <a:cxn ang="10800000">
                  <a:pos x="wd2" y="hd2"/>
                </a:cxn>
                <a:cxn ang="16200000">
                  <a:pos x="wd2" y="hd2"/>
                </a:cxn>
              </a:cxnLst>
              <a:rect l="0" t="0" r="r" b="b"/>
              <a:pathLst>
                <a:path w="19077" h="21600" extrusionOk="0">
                  <a:moveTo>
                    <a:pt x="19077" y="21600"/>
                  </a:moveTo>
                  <a:cubicBezTo>
                    <a:pt x="7109" y="20976"/>
                    <a:pt x="-2523" y="7741"/>
                    <a:pt x="591" y="0"/>
                  </a:cubicBezTo>
                </a:path>
              </a:pathLst>
            </a:custGeom>
            <a:noFill/>
            <a:ln w="50800" cap="rnd">
              <a:solidFill>
                <a:srgbClr val="00ACFF"/>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76" name="Vorm"/>
            <p:cNvSpPr/>
            <p:nvPr/>
          </p:nvSpPr>
          <p:spPr>
            <a:xfrm>
              <a:off x="0" y="0"/>
              <a:ext cx="189654" cy="239325"/>
            </a:xfrm>
            <a:custGeom>
              <a:avLst/>
              <a:gdLst/>
              <a:ahLst/>
              <a:cxnLst>
                <a:cxn ang="0">
                  <a:pos x="wd2" y="hd2"/>
                </a:cxn>
                <a:cxn ang="5400000">
                  <a:pos x="wd2" y="hd2"/>
                </a:cxn>
                <a:cxn ang="10800000">
                  <a:pos x="wd2" y="hd2"/>
                </a:cxn>
                <a:cxn ang="16200000">
                  <a:pos x="wd2" y="hd2"/>
                </a:cxn>
              </a:cxnLst>
              <a:rect l="0" t="0" r="r" b="b"/>
              <a:pathLst>
                <a:path w="21600" h="21600" extrusionOk="0">
                  <a:moveTo>
                    <a:pt x="10286" y="17525"/>
                  </a:moveTo>
                  <a:lnTo>
                    <a:pt x="0" y="13449"/>
                  </a:lnTo>
                  <a:lnTo>
                    <a:pt x="21600" y="0"/>
                  </a:lnTo>
                  <a:lnTo>
                    <a:pt x="20571" y="21600"/>
                  </a:lnTo>
                  <a:lnTo>
                    <a:pt x="10286" y="17525"/>
                  </a:lnTo>
                  <a:close/>
                </a:path>
              </a:pathLst>
            </a:custGeom>
            <a:solidFill>
              <a:srgbClr val="00ACFF"/>
            </a:solidFill>
            <a:ln w="9525" cap="flat">
              <a:noFill/>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grpSp>
      <p:grpSp>
        <p:nvGrpSpPr>
          <p:cNvPr id="492" name="Groepeer"/>
          <p:cNvGrpSpPr/>
          <p:nvPr/>
        </p:nvGrpSpPr>
        <p:grpSpPr>
          <a:xfrm>
            <a:off x="4572000" y="4395893"/>
            <a:ext cx="2905761" cy="2433885"/>
            <a:chOff x="0" y="0"/>
            <a:chExt cx="2905760" cy="2433884"/>
          </a:xfrm>
        </p:grpSpPr>
        <p:grpSp>
          <p:nvGrpSpPr>
            <p:cNvPr id="484" name="Groepeer"/>
            <p:cNvGrpSpPr/>
            <p:nvPr/>
          </p:nvGrpSpPr>
          <p:grpSpPr>
            <a:xfrm>
              <a:off x="0" y="0"/>
              <a:ext cx="2585156" cy="1921934"/>
              <a:chOff x="0" y="0"/>
              <a:chExt cx="2585155" cy="1921933"/>
            </a:xfrm>
          </p:grpSpPr>
          <p:sp>
            <p:nvSpPr>
              <p:cNvPr id="478" name="Lijn"/>
              <p:cNvSpPr/>
              <p:nvPr/>
            </p:nvSpPr>
            <p:spPr>
              <a:xfrm>
                <a:off x="128693" y="871502"/>
                <a:ext cx="2451101" cy="968464"/>
              </a:xfrm>
              <a:custGeom>
                <a:avLst/>
                <a:gdLst/>
                <a:ahLst/>
                <a:cxnLst>
                  <a:cxn ang="0">
                    <a:pos x="wd2" y="hd2"/>
                  </a:cxn>
                  <a:cxn ang="5400000">
                    <a:pos x="wd2" y="hd2"/>
                  </a:cxn>
                  <a:cxn ang="10800000">
                    <a:pos x="wd2" y="hd2"/>
                  </a:cxn>
                  <a:cxn ang="16200000">
                    <a:pos x="wd2" y="hd2"/>
                  </a:cxn>
                </a:cxnLst>
                <a:rect l="0" t="0" r="r" b="b"/>
                <a:pathLst>
                  <a:path w="21600" h="20681" extrusionOk="0">
                    <a:moveTo>
                      <a:pt x="21600" y="20636"/>
                    </a:moveTo>
                    <a:cubicBezTo>
                      <a:pt x="21600" y="20636"/>
                      <a:pt x="17471" y="21600"/>
                      <a:pt x="9569" y="14657"/>
                    </a:cubicBezTo>
                    <a:cubicBezTo>
                      <a:pt x="3256" y="9064"/>
                      <a:pt x="1072" y="2796"/>
                      <a:pt x="0" y="0"/>
                    </a:cubicBezTo>
                  </a:path>
                </a:pathLst>
              </a:custGeom>
              <a:noFill/>
              <a:ln w="50800" cap="rnd">
                <a:solidFill>
                  <a:srgbClr val="00ACFF"/>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79" name="Vorm"/>
              <p:cNvSpPr/>
              <p:nvPr/>
            </p:nvSpPr>
            <p:spPr>
              <a:xfrm>
                <a:off x="0" y="699911"/>
                <a:ext cx="212232" cy="228601"/>
              </a:xfrm>
              <a:custGeom>
                <a:avLst/>
                <a:gdLst/>
                <a:ahLst/>
                <a:cxnLst>
                  <a:cxn ang="0">
                    <a:pos x="wd2" y="hd2"/>
                  </a:cxn>
                  <a:cxn ang="5400000">
                    <a:pos x="wd2" y="hd2"/>
                  </a:cxn>
                  <a:cxn ang="10800000">
                    <a:pos x="wd2" y="hd2"/>
                  </a:cxn>
                  <a:cxn ang="16200000">
                    <a:pos x="wd2" y="hd2"/>
                  </a:cxn>
                </a:cxnLst>
                <a:rect l="0" t="0" r="r" b="b"/>
                <a:pathLst>
                  <a:path w="21600" h="21600" extrusionOk="0">
                    <a:moveTo>
                      <a:pt x="13328" y="15785"/>
                    </a:moveTo>
                    <a:lnTo>
                      <a:pt x="5055" y="21600"/>
                    </a:lnTo>
                    <a:lnTo>
                      <a:pt x="0" y="0"/>
                    </a:lnTo>
                    <a:lnTo>
                      <a:pt x="21600" y="10385"/>
                    </a:lnTo>
                    <a:lnTo>
                      <a:pt x="13328" y="15785"/>
                    </a:lnTo>
                    <a:close/>
                  </a:path>
                </a:pathLst>
              </a:custGeom>
              <a:solidFill>
                <a:srgbClr val="00ACFF"/>
              </a:solidFill>
              <a:ln w="9525" cap="flat">
                <a:noFill/>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80" name="Lijn"/>
              <p:cNvSpPr/>
              <p:nvPr/>
            </p:nvSpPr>
            <p:spPr>
              <a:xfrm>
                <a:off x="494453" y="1468531"/>
                <a:ext cx="2090703" cy="371435"/>
              </a:xfrm>
              <a:custGeom>
                <a:avLst/>
                <a:gdLst/>
                <a:ahLst/>
                <a:cxnLst>
                  <a:cxn ang="0">
                    <a:pos x="wd2" y="hd2"/>
                  </a:cxn>
                  <a:cxn ang="5400000">
                    <a:pos x="wd2" y="hd2"/>
                  </a:cxn>
                  <a:cxn ang="10800000">
                    <a:pos x="wd2" y="hd2"/>
                  </a:cxn>
                  <a:cxn ang="16200000">
                    <a:pos x="wd2" y="hd2"/>
                  </a:cxn>
                </a:cxnLst>
                <a:rect l="0" t="0" r="r" b="b"/>
                <a:pathLst>
                  <a:path w="21600" h="15864" extrusionOk="0">
                    <a:moveTo>
                      <a:pt x="21600" y="15772"/>
                    </a:moveTo>
                    <a:cubicBezTo>
                      <a:pt x="21600" y="15772"/>
                      <a:pt x="16748" y="17701"/>
                      <a:pt x="7464" y="3815"/>
                    </a:cubicBezTo>
                    <a:cubicBezTo>
                      <a:pt x="2706" y="-3899"/>
                      <a:pt x="1773" y="730"/>
                      <a:pt x="0" y="11915"/>
                    </a:cubicBezTo>
                  </a:path>
                </a:pathLst>
              </a:custGeom>
              <a:noFill/>
              <a:ln w="50800" cap="rnd">
                <a:solidFill>
                  <a:srgbClr val="00ACFF"/>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81" name="Vorm"/>
              <p:cNvSpPr/>
              <p:nvPr/>
            </p:nvSpPr>
            <p:spPr>
              <a:xfrm>
                <a:off x="381000" y="1693333"/>
                <a:ext cx="203200" cy="228601"/>
              </a:xfrm>
              <a:custGeom>
                <a:avLst/>
                <a:gdLst/>
                <a:ahLst/>
                <a:cxnLst>
                  <a:cxn ang="0">
                    <a:pos x="wd2" y="hd2"/>
                  </a:cxn>
                  <a:cxn ang="5400000">
                    <a:pos x="wd2" y="hd2"/>
                  </a:cxn>
                  <a:cxn ang="10800000">
                    <a:pos x="wd2" y="hd2"/>
                  </a:cxn>
                  <a:cxn ang="16200000">
                    <a:pos x="wd2" y="hd2"/>
                  </a:cxn>
                </a:cxnLst>
                <a:rect l="0" t="0" r="r" b="b"/>
                <a:pathLst>
                  <a:path w="21600" h="21600" extrusionOk="0">
                    <a:moveTo>
                      <a:pt x="12480" y="4985"/>
                    </a:moveTo>
                    <a:lnTo>
                      <a:pt x="21600" y="9969"/>
                    </a:lnTo>
                    <a:lnTo>
                      <a:pt x="0" y="21600"/>
                    </a:lnTo>
                    <a:lnTo>
                      <a:pt x="3360" y="0"/>
                    </a:lnTo>
                    <a:lnTo>
                      <a:pt x="12480" y="4985"/>
                    </a:lnTo>
                    <a:close/>
                  </a:path>
                </a:pathLst>
              </a:custGeom>
              <a:solidFill>
                <a:srgbClr val="00ACFF"/>
              </a:solidFill>
              <a:ln w="9525" cap="flat">
                <a:noFill/>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82" name="Lijn"/>
              <p:cNvSpPr/>
              <p:nvPr/>
            </p:nvSpPr>
            <p:spPr>
              <a:xfrm>
                <a:off x="799567" y="212231"/>
                <a:ext cx="1785589" cy="1627735"/>
              </a:xfrm>
              <a:custGeom>
                <a:avLst/>
                <a:gdLst/>
                <a:ahLst/>
                <a:cxnLst>
                  <a:cxn ang="0">
                    <a:pos x="wd2" y="hd2"/>
                  </a:cxn>
                  <a:cxn ang="5400000">
                    <a:pos x="wd2" y="hd2"/>
                  </a:cxn>
                  <a:cxn ang="10800000">
                    <a:pos x="wd2" y="hd2"/>
                  </a:cxn>
                  <a:cxn ang="16200000">
                    <a:pos x="wd2" y="hd2"/>
                  </a:cxn>
                </a:cxnLst>
                <a:rect l="0" t="0" r="r" b="b"/>
                <a:pathLst>
                  <a:path w="21090" h="21044" extrusionOk="0">
                    <a:moveTo>
                      <a:pt x="21090" y="21016"/>
                    </a:moveTo>
                    <a:cubicBezTo>
                      <a:pt x="21090" y="21016"/>
                      <a:pt x="15543" y="21600"/>
                      <a:pt x="4930" y="17397"/>
                    </a:cubicBezTo>
                    <a:cubicBezTo>
                      <a:pt x="-510" y="15062"/>
                      <a:pt x="-297" y="4028"/>
                      <a:pt x="290" y="0"/>
                    </a:cubicBezTo>
                  </a:path>
                </a:pathLst>
              </a:custGeom>
              <a:noFill/>
              <a:ln w="50800" cap="rnd">
                <a:solidFill>
                  <a:srgbClr val="00ACFF"/>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83" name="Vorm"/>
              <p:cNvSpPr/>
              <p:nvPr/>
            </p:nvSpPr>
            <p:spPr>
              <a:xfrm>
                <a:off x="723900" y="0"/>
                <a:ext cx="203200" cy="230294"/>
              </a:xfrm>
              <a:custGeom>
                <a:avLst/>
                <a:gdLst/>
                <a:ahLst/>
                <a:cxnLst>
                  <a:cxn ang="0">
                    <a:pos x="wd2" y="hd2"/>
                  </a:cxn>
                  <a:cxn ang="5400000">
                    <a:pos x="wd2" y="hd2"/>
                  </a:cxn>
                  <a:cxn ang="10800000">
                    <a:pos x="wd2" y="hd2"/>
                  </a:cxn>
                  <a:cxn ang="16200000">
                    <a:pos x="wd2" y="hd2"/>
                  </a:cxn>
                </a:cxnLst>
                <a:rect l="0" t="0" r="r" b="b"/>
                <a:pathLst>
                  <a:path w="21600" h="21600" extrusionOk="0">
                    <a:moveTo>
                      <a:pt x="11040" y="19906"/>
                    </a:moveTo>
                    <a:lnTo>
                      <a:pt x="0" y="18635"/>
                    </a:lnTo>
                    <a:lnTo>
                      <a:pt x="14400" y="0"/>
                    </a:lnTo>
                    <a:lnTo>
                      <a:pt x="21600" y="21600"/>
                    </a:lnTo>
                    <a:lnTo>
                      <a:pt x="11040" y="19906"/>
                    </a:lnTo>
                    <a:close/>
                  </a:path>
                </a:pathLst>
              </a:custGeom>
              <a:solidFill>
                <a:srgbClr val="00ACFF"/>
              </a:solidFill>
              <a:ln w="9525" cap="flat">
                <a:noFill/>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grpSp>
        <p:grpSp>
          <p:nvGrpSpPr>
            <p:cNvPr id="491" name="Groepeer"/>
            <p:cNvGrpSpPr/>
            <p:nvPr/>
          </p:nvGrpSpPr>
          <p:grpSpPr>
            <a:xfrm>
              <a:off x="1636888" y="248355"/>
              <a:ext cx="1268873" cy="2185530"/>
              <a:chOff x="0" y="0"/>
              <a:chExt cx="1268871" cy="2185528"/>
            </a:xfrm>
          </p:grpSpPr>
          <p:grpSp>
            <p:nvGrpSpPr>
              <p:cNvPr id="487" name="Groepeer"/>
              <p:cNvGrpSpPr/>
              <p:nvPr/>
            </p:nvGrpSpPr>
            <p:grpSpPr>
              <a:xfrm>
                <a:off x="846394" y="0"/>
                <a:ext cx="422478" cy="1499165"/>
                <a:chOff x="0" y="0"/>
                <a:chExt cx="422477" cy="1499164"/>
              </a:xfrm>
            </p:grpSpPr>
            <p:sp>
              <p:nvSpPr>
                <p:cNvPr id="485" name="Lijn"/>
                <p:cNvSpPr/>
                <p:nvPr/>
              </p:nvSpPr>
              <p:spPr>
                <a:xfrm>
                  <a:off x="0" y="194168"/>
                  <a:ext cx="323135" cy="1304997"/>
                </a:xfrm>
                <a:custGeom>
                  <a:avLst/>
                  <a:gdLst/>
                  <a:ahLst/>
                  <a:cxnLst>
                    <a:cxn ang="0">
                      <a:pos x="wd2" y="hd2"/>
                    </a:cxn>
                    <a:cxn ang="5400000">
                      <a:pos x="wd2" y="hd2"/>
                    </a:cxn>
                    <a:cxn ang="10800000">
                      <a:pos x="wd2" y="hd2"/>
                    </a:cxn>
                    <a:cxn ang="16200000">
                      <a:pos x="wd2" y="hd2"/>
                    </a:cxn>
                  </a:cxnLst>
                  <a:rect l="0" t="0" r="r" b="b"/>
                  <a:pathLst>
                    <a:path w="13441" h="21600" extrusionOk="0">
                      <a:moveTo>
                        <a:pt x="5364" y="21600"/>
                      </a:moveTo>
                      <a:cubicBezTo>
                        <a:pt x="-8159" y="12930"/>
                        <a:pt x="7431" y="4634"/>
                        <a:pt x="13441" y="0"/>
                      </a:cubicBezTo>
                    </a:path>
                  </a:pathLst>
                </a:custGeom>
                <a:noFill/>
                <a:ln w="50800" cap="rnd">
                  <a:solidFill>
                    <a:srgbClr val="00ACFF"/>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86" name="Vorm"/>
                <p:cNvSpPr/>
                <p:nvPr/>
              </p:nvSpPr>
              <p:spPr>
                <a:xfrm>
                  <a:off x="232823" y="0"/>
                  <a:ext cx="189655" cy="239325"/>
                </a:xfrm>
                <a:custGeom>
                  <a:avLst/>
                  <a:gdLst/>
                  <a:ahLst/>
                  <a:cxnLst>
                    <a:cxn ang="0">
                      <a:pos x="wd2" y="hd2"/>
                    </a:cxn>
                    <a:cxn ang="5400000">
                      <a:pos x="wd2" y="hd2"/>
                    </a:cxn>
                    <a:cxn ang="10800000">
                      <a:pos x="wd2" y="hd2"/>
                    </a:cxn>
                    <a:cxn ang="16200000">
                      <a:pos x="wd2" y="hd2"/>
                    </a:cxn>
                  </a:cxnLst>
                  <a:rect l="0" t="0" r="r" b="b"/>
                  <a:pathLst>
                    <a:path w="21600" h="21600" extrusionOk="0">
                      <a:moveTo>
                        <a:pt x="10286" y="17525"/>
                      </a:moveTo>
                      <a:lnTo>
                        <a:pt x="0" y="13449"/>
                      </a:lnTo>
                      <a:lnTo>
                        <a:pt x="21600" y="0"/>
                      </a:lnTo>
                      <a:lnTo>
                        <a:pt x="20571" y="21600"/>
                      </a:lnTo>
                      <a:lnTo>
                        <a:pt x="10286" y="17525"/>
                      </a:lnTo>
                      <a:close/>
                    </a:path>
                  </a:pathLst>
                </a:custGeom>
                <a:solidFill>
                  <a:srgbClr val="00ACFF"/>
                </a:solidFill>
                <a:ln w="9525" cap="flat">
                  <a:noFill/>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grpSp>
          <p:grpSp>
            <p:nvGrpSpPr>
              <p:cNvPr id="490" name="Groepeer"/>
              <p:cNvGrpSpPr/>
              <p:nvPr/>
            </p:nvGrpSpPr>
            <p:grpSpPr>
              <a:xfrm>
                <a:off x="0" y="1521741"/>
                <a:ext cx="342618" cy="663788"/>
                <a:chOff x="0" y="0"/>
                <a:chExt cx="342617" cy="663786"/>
              </a:xfrm>
            </p:grpSpPr>
            <p:sp>
              <p:nvSpPr>
                <p:cNvPr id="488" name="Lijn"/>
                <p:cNvSpPr/>
                <p:nvPr/>
              </p:nvSpPr>
              <p:spPr>
                <a:xfrm>
                  <a:off x="166511" y="0"/>
                  <a:ext cx="176107" cy="528321"/>
                </a:xfrm>
                <a:custGeom>
                  <a:avLst/>
                  <a:gdLst/>
                  <a:ahLst/>
                  <a:cxnLst>
                    <a:cxn ang="0">
                      <a:pos x="wd2" y="hd2"/>
                    </a:cxn>
                    <a:cxn ang="5400000">
                      <a:pos x="wd2" y="hd2"/>
                    </a:cxn>
                    <a:cxn ang="10800000">
                      <a:pos x="wd2" y="hd2"/>
                    </a:cxn>
                    <a:cxn ang="16200000">
                      <a:pos x="wd2" y="hd2"/>
                    </a:cxn>
                  </a:cxnLst>
                  <a:rect l="0" t="0" r="r" b="b"/>
                  <a:pathLst>
                    <a:path w="15600" h="21600" extrusionOk="0">
                      <a:moveTo>
                        <a:pt x="15600" y="0"/>
                      </a:moveTo>
                      <a:cubicBezTo>
                        <a:pt x="13600" y="7938"/>
                        <a:pt x="21600" y="13477"/>
                        <a:pt x="0" y="21600"/>
                      </a:cubicBezTo>
                    </a:path>
                  </a:pathLst>
                </a:custGeom>
                <a:noFill/>
                <a:ln w="50800" cap="rnd">
                  <a:solidFill>
                    <a:srgbClr val="00ACFF"/>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89" name="Vorm"/>
                <p:cNvSpPr/>
                <p:nvPr/>
              </p:nvSpPr>
              <p:spPr>
                <a:xfrm>
                  <a:off x="0" y="451555"/>
                  <a:ext cx="230294" cy="212232"/>
                </a:xfrm>
                <a:custGeom>
                  <a:avLst/>
                  <a:gdLst/>
                  <a:ahLst/>
                  <a:cxnLst>
                    <a:cxn ang="0">
                      <a:pos x="wd2" y="hd2"/>
                    </a:cxn>
                    <a:cxn ang="5400000">
                      <a:pos x="wd2" y="hd2"/>
                    </a:cxn>
                    <a:cxn ang="10800000">
                      <a:pos x="wd2" y="hd2"/>
                    </a:cxn>
                    <a:cxn ang="16200000">
                      <a:pos x="wd2" y="hd2"/>
                    </a:cxn>
                  </a:cxnLst>
                  <a:rect l="0" t="0" r="r" b="b"/>
                  <a:pathLst>
                    <a:path w="21600" h="21600" extrusionOk="0">
                      <a:moveTo>
                        <a:pt x="15671" y="7813"/>
                      </a:moveTo>
                      <a:lnTo>
                        <a:pt x="21600" y="15626"/>
                      </a:lnTo>
                      <a:lnTo>
                        <a:pt x="0" y="21600"/>
                      </a:lnTo>
                      <a:lnTo>
                        <a:pt x="9741" y="0"/>
                      </a:lnTo>
                      <a:lnTo>
                        <a:pt x="15671" y="7813"/>
                      </a:lnTo>
                      <a:close/>
                    </a:path>
                  </a:pathLst>
                </a:custGeom>
                <a:solidFill>
                  <a:srgbClr val="00ACFF"/>
                </a:solidFill>
                <a:ln w="9525" cap="flat">
                  <a:solidFill>
                    <a:srgbClr val="00ACFF"/>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grpSp>
        </p:grpSp>
      </p:grpSp>
      <p:sp>
        <p:nvSpPr>
          <p:cNvPr id="493" name="D2 Antagonist: EPS"/>
          <p:cNvSpPr txBox="1"/>
          <p:nvPr/>
        </p:nvSpPr>
        <p:spPr>
          <a:xfrm>
            <a:off x="9583384" y="4079804"/>
            <a:ext cx="3228130"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6445" marR="56445" algn="ctr" defTabSz="1295400">
              <a:buClr>
                <a:srgbClr val="000000"/>
              </a:buClr>
              <a:buFont typeface="Arial"/>
              <a:defRPr sz="3400">
                <a:uFill>
                  <a:solidFill>
                    <a:srgbClr val="000000"/>
                  </a:solidFill>
                </a:uFill>
                <a:latin typeface="Arial"/>
                <a:ea typeface="Arial"/>
                <a:cs typeface="Arial"/>
                <a:sym typeface="Arial"/>
              </a:defRPr>
            </a:pPr>
            <a:r>
              <a:rPr sz="2800"/>
              <a:t>D</a:t>
            </a:r>
            <a:r>
              <a:rPr sz="2800" baseline="-19571"/>
              <a:t>2</a:t>
            </a:r>
            <a:r>
              <a:rPr sz="2800"/>
              <a:t> Antagonist: EPS</a:t>
            </a:r>
          </a:p>
        </p:txBody>
      </p:sp>
      <p:sp>
        <p:nvSpPr>
          <p:cNvPr id="494" name="D2 Antagonist: Hyperprolactinemia"/>
          <p:cNvSpPr txBox="1"/>
          <p:nvPr/>
        </p:nvSpPr>
        <p:spPr>
          <a:xfrm>
            <a:off x="383313" y="8231858"/>
            <a:ext cx="5579987"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6445" marR="56445" algn="ctr" defTabSz="1295400">
              <a:buClr>
                <a:srgbClr val="000000"/>
              </a:buClr>
              <a:buFont typeface="Arial"/>
              <a:defRPr sz="3400">
                <a:uFill>
                  <a:solidFill>
                    <a:srgbClr val="000000"/>
                  </a:solidFill>
                </a:uFill>
                <a:latin typeface="Arial"/>
                <a:ea typeface="Arial"/>
                <a:cs typeface="Arial"/>
                <a:sym typeface="Arial"/>
              </a:defRPr>
            </a:pPr>
            <a:r>
              <a:rPr sz="2800"/>
              <a:t>D</a:t>
            </a:r>
            <a:r>
              <a:rPr sz="2800" baseline="-19571"/>
              <a:t>2</a:t>
            </a:r>
            <a:r>
              <a:rPr sz="2800"/>
              <a:t> Antagonist: Hyperprolactinemia</a:t>
            </a:r>
          </a:p>
        </p:txBody>
      </p:sp>
      <p:grpSp>
        <p:nvGrpSpPr>
          <p:cNvPr id="507" name="Groepeer"/>
          <p:cNvGrpSpPr/>
          <p:nvPr/>
        </p:nvGrpSpPr>
        <p:grpSpPr>
          <a:xfrm>
            <a:off x="4572000" y="4395893"/>
            <a:ext cx="2585156" cy="1921934"/>
            <a:chOff x="0" y="0"/>
            <a:chExt cx="2585155" cy="1921933"/>
          </a:xfrm>
        </p:grpSpPr>
        <p:sp>
          <p:nvSpPr>
            <p:cNvPr id="495" name="Lijn"/>
            <p:cNvSpPr/>
            <p:nvPr/>
          </p:nvSpPr>
          <p:spPr>
            <a:xfrm>
              <a:off x="128693" y="871502"/>
              <a:ext cx="2451101" cy="968464"/>
            </a:xfrm>
            <a:custGeom>
              <a:avLst/>
              <a:gdLst/>
              <a:ahLst/>
              <a:cxnLst>
                <a:cxn ang="0">
                  <a:pos x="wd2" y="hd2"/>
                </a:cxn>
                <a:cxn ang="5400000">
                  <a:pos x="wd2" y="hd2"/>
                </a:cxn>
                <a:cxn ang="10800000">
                  <a:pos x="wd2" y="hd2"/>
                </a:cxn>
                <a:cxn ang="16200000">
                  <a:pos x="wd2" y="hd2"/>
                </a:cxn>
              </a:cxnLst>
              <a:rect l="0" t="0" r="r" b="b"/>
              <a:pathLst>
                <a:path w="21600" h="20681" extrusionOk="0">
                  <a:moveTo>
                    <a:pt x="21600" y="20636"/>
                  </a:moveTo>
                  <a:cubicBezTo>
                    <a:pt x="21600" y="20636"/>
                    <a:pt x="17471" y="21600"/>
                    <a:pt x="9569" y="14657"/>
                  </a:cubicBezTo>
                  <a:cubicBezTo>
                    <a:pt x="3256" y="9064"/>
                    <a:pt x="1072" y="2796"/>
                    <a:pt x="0" y="0"/>
                  </a:cubicBezTo>
                </a:path>
              </a:pathLst>
            </a:custGeom>
            <a:noFill/>
            <a:ln w="50800" cap="rnd">
              <a:solidFill>
                <a:srgbClr val="0000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96" name="Vorm"/>
            <p:cNvSpPr/>
            <p:nvPr/>
          </p:nvSpPr>
          <p:spPr>
            <a:xfrm>
              <a:off x="0" y="699911"/>
              <a:ext cx="212232" cy="228601"/>
            </a:xfrm>
            <a:custGeom>
              <a:avLst/>
              <a:gdLst/>
              <a:ahLst/>
              <a:cxnLst>
                <a:cxn ang="0">
                  <a:pos x="wd2" y="hd2"/>
                </a:cxn>
                <a:cxn ang="5400000">
                  <a:pos x="wd2" y="hd2"/>
                </a:cxn>
                <a:cxn ang="10800000">
                  <a:pos x="wd2" y="hd2"/>
                </a:cxn>
                <a:cxn ang="16200000">
                  <a:pos x="wd2" y="hd2"/>
                </a:cxn>
              </a:cxnLst>
              <a:rect l="0" t="0" r="r" b="b"/>
              <a:pathLst>
                <a:path w="21600" h="21600" extrusionOk="0">
                  <a:moveTo>
                    <a:pt x="13328" y="15785"/>
                  </a:moveTo>
                  <a:lnTo>
                    <a:pt x="5055" y="21600"/>
                  </a:lnTo>
                  <a:lnTo>
                    <a:pt x="0" y="0"/>
                  </a:lnTo>
                  <a:lnTo>
                    <a:pt x="21600" y="10385"/>
                  </a:lnTo>
                  <a:lnTo>
                    <a:pt x="13328" y="15785"/>
                  </a:lnTo>
                  <a:close/>
                </a:path>
              </a:pathLst>
            </a:custGeom>
            <a:solidFill>
              <a:srgbClr val="000000"/>
            </a:solidFill>
            <a:ln w="9525" cap="flat">
              <a:noFill/>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97" name="Lijn"/>
            <p:cNvSpPr/>
            <p:nvPr/>
          </p:nvSpPr>
          <p:spPr>
            <a:xfrm>
              <a:off x="494453" y="1468531"/>
              <a:ext cx="2090703" cy="371435"/>
            </a:xfrm>
            <a:custGeom>
              <a:avLst/>
              <a:gdLst/>
              <a:ahLst/>
              <a:cxnLst>
                <a:cxn ang="0">
                  <a:pos x="wd2" y="hd2"/>
                </a:cxn>
                <a:cxn ang="5400000">
                  <a:pos x="wd2" y="hd2"/>
                </a:cxn>
                <a:cxn ang="10800000">
                  <a:pos x="wd2" y="hd2"/>
                </a:cxn>
                <a:cxn ang="16200000">
                  <a:pos x="wd2" y="hd2"/>
                </a:cxn>
              </a:cxnLst>
              <a:rect l="0" t="0" r="r" b="b"/>
              <a:pathLst>
                <a:path w="21600" h="15864" extrusionOk="0">
                  <a:moveTo>
                    <a:pt x="21600" y="15772"/>
                  </a:moveTo>
                  <a:cubicBezTo>
                    <a:pt x="21600" y="15772"/>
                    <a:pt x="16748" y="17701"/>
                    <a:pt x="7464" y="3815"/>
                  </a:cubicBezTo>
                  <a:cubicBezTo>
                    <a:pt x="2706" y="-3899"/>
                    <a:pt x="1773" y="730"/>
                    <a:pt x="0" y="11915"/>
                  </a:cubicBezTo>
                </a:path>
              </a:pathLst>
            </a:custGeom>
            <a:noFill/>
            <a:ln w="50800" cap="rnd">
              <a:solidFill>
                <a:srgbClr val="0000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98" name="Vorm"/>
            <p:cNvSpPr/>
            <p:nvPr/>
          </p:nvSpPr>
          <p:spPr>
            <a:xfrm>
              <a:off x="381000" y="1693333"/>
              <a:ext cx="203200" cy="228601"/>
            </a:xfrm>
            <a:custGeom>
              <a:avLst/>
              <a:gdLst/>
              <a:ahLst/>
              <a:cxnLst>
                <a:cxn ang="0">
                  <a:pos x="wd2" y="hd2"/>
                </a:cxn>
                <a:cxn ang="5400000">
                  <a:pos x="wd2" y="hd2"/>
                </a:cxn>
                <a:cxn ang="10800000">
                  <a:pos x="wd2" y="hd2"/>
                </a:cxn>
                <a:cxn ang="16200000">
                  <a:pos x="wd2" y="hd2"/>
                </a:cxn>
              </a:cxnLst>
              <a:rect l="0" t="0" r="r" b="b"/>
              <a:pathLst>
                <a:path w="21600" h="21600" extrusionOk="0">
                  <a:moveTo>
                    <a:pt x="12480" y="4985"/>
                  </a:moveTo>
                  <a:lnTo>
                    <a:pt x="21600" y="9969"/>
                  </a:lnTo>
                  <a:lnTo>
                    <a:pt x="0" y="21600"/>
                  </a:lnTo>
                  <a:lnTo>
                    <a:pt x="3360" y="0"/>
                  </a:lnTo>
                  <a:lnTo>
                    <a:pt x="12480" y="4985"/>
                  </a:lnTo>
                  <a:close/>
                </a:path>
              </a:pathLst>
            </a:custGeom>
            <a:solidFill>
              <a:srgbClr val="000000"/>
            </a:solidFill>
            <a:ln w="9525" cap="flat">
              <a:noFill/>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499" name="Lijn"/>
            <p:cNvSpPr/>
            <p:nvPr/>
          </p:nvSpPr>
          <p:spPr>
            <a:xfrm>
              <a:off x="799567" y="212231"/>
              <a:ext cx="1785589" cy="1627735"/>
            </a:xfrm>
            <a:custGeom>
              <a:avLst/>
              <a:gdLst/>
              <a:ahLst/>
              <a:cxnLst>
                <a:cxn ang="0">
                  <a:pos x="wd2" y="hd2"/>
                </a:cxn>
                <a:cxn ang="5400000">
                  <a:pos x="wd2" y="hd2"/>
                </a:cxn>
                <a:cxn ang="10800000">
                  <a:pos x="wd2" y="hd2"/>
                </a:cxn>
                <a:cxn ang="16200000">
                  <a:pos x="wd2" y="hd2"/>
                </a:cxn>
              </a:cxnLst>
              <a:rect l="0" t="0" r="r" b="b"/>
              <a:pathLst>
                <a:path w="21090" h="21044" extrusionOk="0">
                  <a:moveTo>
                    <a:pt x="21090" y="21016"/>
                  </a:moveTo>
                  <a:cubicBezTo>
                    <a:pt x="21090" y="21016"/>
                    <a:pt x="15543" y="21600"/>
                    <a:pt x="4930" y="17397"/>
                  </a:cubicBezTo>
                  <a:cubicBezTo>
                    <a:pt x="-510" y="15062"/>
                    <a:pt x="-297" y="4028"/>
                    <a:pt x="290" y="0"/>
                  </a:cubicBezTo>
                </a:path>
              </a:pathLst>
            </a:custGeom>
            <a:noFill/>
            <a:ln w="50800" cap="rnd">
              <a:solidFill>
                <a:srgbClr val="0000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500" name="Vorm"/>
            <p:cNvSpPr/>
            <p:nvPr/>
          </p:nvSpPr>
          <p:spPr>
            <a:xfrm>
              <a:off x="723900" y="0"/>
              <a:ext cx="203200" cy="230294"/>
            </a:xfrm>
            <a:custGeom>
              <a:avLst/>
              <a:gdLst/>
              <a:ahLst/>
              <a:cxnLst>
                <a:cxn ang="0">
                  <a:pos x="wd2" y="hd2"/>
                </a:cxn>
                <a:cxn ang="5400000">
                  <a:pos x="wd2" y="hd2"/>
                </a:cxn>
                <a:cxn ang="10800000">
                  <a:pos x="wd2" y="hd2"/>
                </a:cxn>
                <a:cxn ang="16200000">
                  <a:pos x="wd2" y="hd2"/>
                </a:cxn>
              </a:cxnLst>
              <a:rect l="0" t="0" r="r" b="b"/>
              <a:pathLst>
                <a:path w="21600" h="21600" extrusionOk="0">
                  <a:moveTo>
                    <a:pt x="11040" y="19906"/>
                  </a:moveTo>
                  <a:lnTo>
                    <a:pt x="0" y="18635"/>
                  </a:lnTo>
                  <a:lnTo>
                    <a:pt x="14400" y="0"/>
                  </a:lnTo>
                  <a:lnTo>
                    <a:pt x="21600" y="21600"/>
                  </a:lnTo>
                  <a:lnTo>
                    <a:pt x="11040" y="19906"/>
                  </a:lnTo>
                  <a:close/>
                </a:path>
              </a:pathLst>
            </a:custGeom>
            <a:solidFill>
              <a:srgbClr val="000000"/>
            </a:solidFill>
            <a:ln w="9525" cap="flat">
              <a:noFill/>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501" name="Lijn"/>
            <p:cNvSpPr/>
            <p:nvPr/>
          </p:nvSpPr>
          <p:spPr>
            <a:xfrm>
              <a:off x="128693" y="871502"/>
              <a:ext cx="2451101" cy="968464"/>
            </a:xfrm>
            <a:custGeom>
              <a:avLst/>
              <a:gdLst/>
              <a:ahLst/>
              <a:cxnLst>
                <a:cxn ang="0">
                  <a:pos x="wd2" y="hd2"/>
                </a:cxn>
                <a:cxn ang="5400000">
                  <a:pos x="wd2" y="hd2"/>
                </a:cxn>
                <a:cxn ang="10800000">
                  <a:pos x="wd2" y="hd2"/>
                </a:cxn>
                <a:cxn ang="16200000">
                  <a:pos x="wd2" y="hd2"/>
                </a:cxn>
              </a:cxnLst>
              <a:rect l="0" t="0" r="r" b="b"/>
              <a:pathLst>
                <a:path w="21600" h="20681" extrusionOk="0">
                  <a:moveTo>
                    <a:pt x="21600" y="20636"/>
                  </a:moveTo>
                  <a:cubicBezTo>
                    <a:pt x="21600" y="20636"/>
                    <a:pt x="17471" y="21600"/>
                    <a:pt x="9569" y="14657"/>
                  </a:cubicBezTo>
                  <a:cubicBezTo>
                    <a:pt x="3256" y="9064"/>
                    <a:pt x="1072" y="2796"/>
                    <a:pt x="0" y="0"/>
                  </a:cubicBezTo>
                </a:path>
              </a:pathLst>
            </a:custGeom>
            <a:noFill/>
            <a:ln w="38100" cap="flat">
              <a:solidFill>
                <a:srgbClr val="A9A9A9"/>
              </a:solidFill>
              <a:prstDash val="sysDot"/>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502" name="Vorm"/>
            <p:cNvSpPr/>
            <p:nvPr/>
          </p:nvSpPr>
          <p:spPr>
            <a:xfrm>
              <a:off x="38382" y="749582"/>
              <a:ext cx="149014" cy="167077"/>
            </a:xfrm>
            <a:custGeom>
              <a:avLst/>
              <a:gdLst/>
              <a:ahLst/>
              <a:cxnLst>
                <a:cxn ang="0">
                  <a:pos x="wd2" y="hd2"/>
                </a:cxn>
                <a:cxn ang="5400000">
                  <a:pos x="wd2" y="hd2"/>
                </a:cxn>
                <a:cxn ang="10800000">
                  <a:pos x="wd2" y="hd2"/>
                </a:cxn>
                <a:cxn ang="16200000">
                  <a:pos x="wd2" y="hd2"/>
                </a:cxn>
              </a:cxnLst>
              <a:rect l="0" t="0" r="r" b="b"/>
              <a:pathLst>
                <a:path w="21600" h="21600" extrusionOk="0">
                  <a:moveTo>
                    <a:pt x="13091" y="15762"/>
                  </a:moveTo>
                  <a:lnTo>
                    <a:pt x="4582" y="21600"/>
                  </a:lnTo>
                  <a:lnTo>
                    <a:pt x="0" y="0"/>
                  </a:lnTo>
                  <a:lnTo>
                    <a:pt x="21600" y="10508"/>
                  </a:lnTo>
                  <a:lnTo>
                    <a:pt x="13091" y="15762"/>
                  </a:lnTo>
                  <a:close/>
                </a:path>
              </a:pathLst>
            </a:custGeom>
            <a:solidFill>
              <a:srgbClr val="A9A9A9"/>
            </a:solidFill>
            <a:ln w="9525" cap="flat">
              <a:noFill/>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503" name="Lijn"/>
            <p:cNvSpPr/>
            <p:nvPr/>
          </p:nvSpPr>
          <p:spPr>
            <a:xfrm>
              <a:off x="494453" y="1468531"/>
              <a:ext cx="2090703" cy="371435"/>
            </a:xfrm>
            <a:custGeom>
              <a:avLst/>
              <a:gdLst/>
              <a:ahLst/>
              <a:cxnLst>
                <a:cxn ang="0">
                  <a:pos x="wd2" y="hd2"/>
                </a:cxn>
                <a:cxn ang="5400000">
                  <a:pos x="wd2" y="hd2"/>
                </a:cxn>
                <a:cxn ang="10800000">
                  <a:pos x="wd2" y="hd2"/>
                </a:cxn>
                <a:cxn ang="16200000">
                  <a:pos x="wd2" y="hd2"/>
                </a:cxn>
              </a:cxnLst>
              <a:rect l="0" t="0" r="r" b="b"/>
              <a:pathLst>
                <a:path w="21600" h="15864" extrusionOk="0">
                  <a:moveTo>
                    <a:pt x="21600" y="15772"/>
                  </a:moveTo>
                  <a:cubicBezTo>
                    <a:pt x="21600" y="15772"/>
                    <a:pt x="16748" y="17701"/>
                    <a:pt x="7464" y="3815"/>
                  </a:cubicBezTo>
                  <a:cubicBezTo>
                    <a:pt x="2706" y="-3899"/>
                    <a:pt x="1773" y="730"/>
                    <a:pt x="0" y="11915"/>
                  </a:cubicBezTo>
                </a:path>
              </a:pathLst>
            </a:custGeom>
            <a:noFill/>
            <a:ln w="38100" cap="flat">
              <a:solidFill>
                <a:srgbClr val="A9A9A9"/>
              </a:solidFill>
              <a:prstDash val="sysDot"/>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504" name="Vorm"/>
            <p:cNvSpPr/>
            <p:nvPr/>
          </p:nvSpPr>
          <p:spPr>
            <a:xfrm>
              <a:off x="419100" y="1706880"/>
              <a:ext cx="167076" cy="167076"/>
            </a:xfrm>
            <a:custGeom>
              <a:avLst/>
              <a:gdLst/>
              <a:ahLst/>
              <a:cxnLst>
                <a:cxn ang="0">
                  <a:pos x="wd2" y="hd2"/>
                </a:cxn>
                <a:cxn ang="5400000">
                  <a:pos x="wd2" y="hd2"/>
                </a:cxn>
                <a:cxn ang="10800000">
                  <a:pos x="wd2" y="hd2"/>
                </a:cxn>
                <a:cxn ang="16200000">
                  <a:pos x="wd2" y="hd2"/>
                </a:cxn>
              </a:cxnLst>
              <a:rect l="0" t="0" r="r" b="b"/>
              <a:pathLst>
                <a:path w="21600" h="21600" extrusionOk="0">
                  <a:moveTo>
                    <a:pt x="10508" y="5254"/>
                  </a:moveTo>
                  <a:lnTo>
                    <a:pt x="21600" y="12259"/>
                  </a:lnTo>
                  <a:lnTo>
                    <a:pt x="0" y="21600"/>
                  </a:lnTo>
                  <a:lnTo>
                    <a:pt x="2919" y="0"/>
                  </a:lnTo>
                  <a:lnTo>
                    <a:pt x="10508" y="5254"/>
                  </a:lnTo>
                  <a:close/>
                </a:path>
              </a:pathLst>
            </a:custGeom>
            <a:solidFill>
              <a:srgbClr val="A9A9A9"/>
            </a:solidFill>
            <a:ln w="9525" cap="flat">
              <a:noFill/>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505" name="Lijn"/>
            <p:cNvSpPr/>
            <p:nvPr/>
          </p:nvSpPr>
          <p:spPr>
            <a:xfrm>
              <a:off x="799567" y="212231"/>
              <a:ext cx="1785589" cy="1627735"/>
            </a:xfrm>
            <a:custGeom>
              <a:avLst/>
              <a:gdLst/>
              <a:ahLst/>
              <a:cxnLst>
                <a:cxn ang="0">
                  <a:pos x="wd2" y="hd2"/>
                </a:cxn>
                <a:cxn ang="5400000">
                  <a:pos x="wd2" y="hd2"/>
                </a:cxn>
                <a:cxn ang="10800000">
                  <a:pos x="wd2" y="hd2"/>
                </a:cxn>
                <a:cxn ang="16200000">
                  <a:pos x="wd2" y="hd2"/>
                </a:cxn>
              </a:cxnLst>
              <a:rect l="0" t="0" r="r" b="b"/>
              <a:pathLst>
                <a:path w="21090" h="21044" extrusionOk="0">
                  <a:moveTo>
                    <a:pt x="21090" y="21016"/>
                  </a:moveTo>
                  <a:cubicBezTo>
                    <a:pt x="21090" y="21016"/>
                    <a:pt x="15543" y="21600"/>
                    <a:pt x="4930" y="17397"/>
                  </a:cubicBezTo>
                  <a:cubicBezTo>
                    <a:pt x="-510" y="15062"/>
                    <a:pt x="-297" y="4028"/>
                    <a:pt x="290" y="0"/>
                  </a:cubicBezTo>
                </a:path>
              </a:pathLst>
            </a:custGeom>
            <a:noFill/>
            <a:ln w="38100" cap="flat">
              <a:solidFill>
                <a:srgbClr val="A9A9A9"/>
              </a:solidFill>
              <a:prstDash val="sysDot"/>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506" name="Vorm"/>
            <p:cNvSpPr/>
            <p:nvPr/>
          </p:nvSpPr>
          <p:spPr>
            <a:xfrm>
              <a:off x="751840" y="63217"/>
              <a:ext cx="139983" cy="165101"/>
            </a:xfrm>
            <a:custGeom>
              <a:avLst/>
              <a:gdLst/>
              <a:ahLst/>
              <a:cxnLst>
                <a:cxn ang="0">
                  <a:pos x="wd2" y="hd2"/>
                </a:cxn>
                <a:cxn ang="5400000">
                  <a:pos x="wd2" y="hd2"/>
                </a:cxn>
                <a:cxn ang="10800000">
                  <a:pos x="wd2" y="hd2"/>
                </a:cxn>
                <a:cxn ang="16200000">
                  <a:pos x="wd2" y="hd2"/>
                </a:cxn>
              </a:cxnLst>
              <a:rect l="0" t="0" r="r" b="b"/>
              <a:pathLst>
                <a:path w="21600" h="21600" extrusionOk="0">
                  <a:moveTo>
                    <a:pt x="11148" y="19800"/>
                  </a:moveTo>
                  <a:lnTo>
                    <a:pt x="0" y="18600"/>
                  </a:lnTo>
                  <a:lnTo>
                    <a:pt x="14632" y="0"/>
                  </a:lnTo>
                  <a:lnTo>
                    <a:pt x="21600" y="21600"/>
                  </a:lnTo>
                  <a:lnTo>
                    <a:pt x="11148" y="19800"/>
                  </a:lnTo>
                  <a:close/>
                </a:path>
              </a:pathLst>
            </a:custGeom>
            <a:solidFill>
              <a:srgbClr val="A9A9A9"/>
            </a:solidFill>
            <a:ln w="9525" cap="flat">
              <a:noFill/>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grpSp>
      <p:grpSp>
        <p:nvGrpSpPr>
          <p:cNvPr id="510" name="Groepeer"/>
          <p:cNvGrpSpPr/>
          <p:nvPr/>
        </p:nvGrpSpPr>
        <p:grpSpPr>
          <a:xfrm>
            <a:off x="6154702" y="5172569"/>
            <a:ext cx="988908" cy="1056640"/>
            <a:chOff x="0" y="0"/>
            <a:chExt cx="988907" cy="1056639"/>
          </a:xfrm>
        </p:grpSpPr>
        <p:sp>
          <p:nvSpPr>
            <p:cNvPr id="508" name="Lijn"/>
            <p:cNvSpPr/>
            <p:nvPr/>
          </p:nvSpPr>
          <p:spPr>
            <a:xfrm>
              <a:off x="103525" y="275448"/>
              <a:ext cx="885383" cy="781192"/>
            </a:xfrm>
            <a:custGeom>
              <a:avLst/>
              <a:gdLst/>
              <a:ahLst/>
              <a:cxnLst>
                <a:cxn ang="0">
                  <a:pos x="wd2" y="hd2"/>
                </a:cxn>
                <a:cxn ang="5400000">
                  <a:pos x="wd2" y="hd2"/>
                </a:cxn>
                <a:cxn ang="10800000">
                  <a:pos x="wd2" y="hd2"/>
                </a:cxn>
                <a:cxn ang="16200000">
                  <a:pos x="wd2" y="hd2"/>
                </a:cxn>
              </a:cxnLst>
              <a:rect l="0" t="0" r="r" b="b"/>
              <a:pathLst>
                <a:path w="19077" h="21600" extrusionOk="0">
                  <a:moveTo>
                    <a:pt x="19077" y="21600"/>
                  </a:moveTo>
                  <a:cubicBezTo>
                    <a:pt x="7109" y="20976"/>
                    <a:pt x="-2523" y="7741"/>
                    <a:pt x="591" y="0"/>
                  </a:cubicBezTo>
                </a:path>
              </a:pathLst>
            </a:custGeom>
            <a:noFill/>
            <a:ln w="76200" cap="rnd">
              <a:solidFill>
                <a:srgbClr val="FF4123"/>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509" name="Vorm"/>
            <p:cNvSpPr/>
            <p:nvPr/>
          </p:nvSpPr>
          <p:spPr>
            <a:xfrm>
              <a:off x="0" y="0"/>
              <a:ext cx="266700" cy="342900"/>
            </a:xfrm>
            <a:custGeom>
              <a:avLst/>
              <a:gdLst/>
              <a:ahLst/>
              <a:cxnLst>
                <a:cxn ang="0">
                  <a:pos x="wd2" y="hd2"/>
                </a:cxn>
                <a:cxn ang="5400000">
                  <a:pos x="wd2" y="hd2"/>
                </a:cxn>
                <a:cxn ang="10800000">
                  <a:pos x="wd2" y="hd2"/>
                </a:cxn>
                <a:cxn ang="16200000">
                  <a:pos x="wd2" y="hd2"/>
                </a:cxn>
              </a:cxnLst>
              <a:rect l="0" t="0" r="r" b="b"/>
              <a:pathLst>
                <a:path w="21600" h="21600" extrusionOk="0">
                  <a:moveTo>
                    <a:pt x="10440" y="17337"/>
                  </a:moveTo>
                  <a:lnTo>
                    <a:pt x="0" y="13074"/>
                  </a:lnTo>
                  <a:lnTo>
                    <a:pt x="21600" y="0"/>
                  </a:lnTo>
                  <a:lnTo>
                    <a:pt x="20880" y="21600"/>
                  </a:lnTo>
                  <a:lnTo>
                    <a:pt x="10440" y="17337"/>
                  </a:lnTo>
                  <a:close/>
                </a:path>
              </a:pathLst>
            </a:custGeom>
            <a:solidFill>
              <a:srgbClr val="FF4123"/>
            </a:solidFill>
            <a:ln w="9525" cap="flat">
              <a:noFill/>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grpSp>
      <p:grpSp>
        <p:nvGrpSpPr>
          <p:cNvPr id="523" name="Groepeer"/>
          <p:cNvGrpSpPr/>
          <p:nvPr/>
        </p:nvGrpSpPr>
        <p:grpSpPr>
          <a:xfrm>
            <a:off x="372082" y="2661920"/>
            <a:ext cx="12702427" cy="5578954"/>
            <a:chOff x="0" y="0"/>
            <a:chExt cx="12702426" cy="5578953"/>
          </a:xfrm>
        </p:grpSpPr>
        <p:grpSp>
          <p:nvGrpSpPr>
            <p:cNvPr id="513" name="Groepeer"/>
            <p:cNvGrpSpPr/>
            <p:nvPr/>
          </p:nvGrpSpPr>
          <p:grpSpPr>
            <a:xfrm>
              <a:off x="0" y="3890151"/>
              <a:ext cx="6021945" cy="1688803"/>
              <a:chOff x="0" y="0"/>
              <a:chExt cx="6021944" cy="1688802"/>
            </a:xfrm>
          </p:grpSpPr>
          <p:sp>
            <p:nvSpPr>
              <p:cNvPr id="511" name="Tuberoinfundibular Pathway"/>
              <p:cNvSpPr txBox="1"/>
              <p:nvPr/>
            </p:nvSpPr>
            <p:spPr>
              <a:xfrm>
                <a:off x="0" y="1106028"/>
                <a:ext cx="5968209" cy="582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marL="56445" marR="56445" algn="ctr" defTabSz="1295400">
                  <a:buClr>
                    <a:srgbClr val="000000"/>
                  </a:buClr>
                  <a:buFont typeface="Arial"/>
                  <a:defRPr sz="3400" b="1">
                    <a:uFill>
                      <a:solidFill>
                        <a:srgbClr val="000000"/>
                      </a:solidFill>
                    </a:uFill>
                    <a:latin typeface="Arial"/>
                    <a:ea typeface="Arial"/>
                    <a:cs typeface="Arial"/>
                    <a:sym typeface="Arial"/>
                  </a:defRPr>
                </a:lvl1pPr>
              </a:lstStyle>
              <a:p>
                <a:r>
                  <a:t>Tuberoinfundibular Pathway</a:t>
                </a:r>
              </a:p>
            </p:txBody>
          </p:sp>
          <p:sp>
            <p:nvSpPr>
              <p:cNvPr id="512" name="Lijn"/>
              <p:cNvSpPr/>
              <p:nvPr/>
            </p:nvSpPr>
            <p:spPr>
              <a:xfrm flipV="1">
                <a:off x="3563224" y="0"/>
                <a:ext cx="2458721" cy="1063414"/>
              </a:xfrm>
              <a:prstGeom prst="line">
                <a:avLst/>
              </a:prstGeom>
              <a:noFill/>
              <a:ln w="28575" cap="flat">
                <a:solidFill>
                  <a:srgbClr val="000000"/>
                </a:solidFill>
                <a:prstDash val="solid"/>
                <a:round/>
                <a:tailEnd type="triangle" w="med" len="med"/>
              </a:ln>
              <a:effectLst/>
            </p:spPr>
            <p:txBody>
              <a:bodyPr wrap="square" lIns="0" tIns="0" rIns="0" bIns="0" numCol="1" anchor="t">
                <a:noAutofit/>
              </a:bodyPr>
              <a:lstStyle/>
              <a:p>
                <a:endParaRPr/>
              </a:p>
            </p:txBody>
          </p:sp>
        </p:grpSp>
        <p:grpSp>
          <p:nvGrpSpPr>
            <p:cNvPr id="516" name="Groepeer"/>
            <p:cNvGrpSpPr/>
            <p:nvPr/>
          </p:nvGrpSpPr>
          <p:grpSpPr>
            <a:xfrm>
              <a:off x="380279" y="0"/>
              <a:ext cx="4661790" cy="2162952"/>
              <a:chOff x="44449" y="0"/>
              <a:chExt cx="4661788" cy="2162951"/>
            </a:xfrm>
          </p:grpSpPr>
          <p:sp>
            <p:nvSpPr>
              <p:cNvPr id="514" name="Lijn"/>
              <p:cNvSpPr/>
              <p:nvPr/>
            </p:nvSpPr>
            <p:spPr>
              <a:xfrm>
                <a:off x="2382985" y="704426"/>
                <a:ext cx="2323254" cy="1458526"/>
              </a:xfrm>
              <a:prstGeom prst="line">
                <a:avLst/>
              </a:prstGeom>
              <a:noFill/>
              <a:ln w="28575" cap="flat">
                <a:solidFill>
                  <a:srgbClr val="000000"/>
                </a:solidFill>
                <a:prstDash val="solid"/>
                <a:round/>
                <a:tailEnd type="triangle" w="med" len="med"/>
              </a:ln>
              <a:effectLst/>
            </p:spPr>
            <p:txBody>
              <a:bodyPr wrap="square" lIns="0" tIns="0" rIns="0" bIns="0" numCol="1" anchor="t">
                <a:noAutofit/>
              </a:bodyPr>
              <a:lstStyle/>
              <a:p>
                <a:endParaRPr/>
              </a:p>
            </p:txBody>
          </p:sp>
          <p:sp>
            <p:nvSpPr>
              <p:cNvPr id="515" name="Mesocortical Pathway"/>
              <p:cNvSpPr txBox="1"/>
              <p:nvPr/>
            </p:nvSpPr>
            <p:spPr>
              <a:xfrm>
                <a:off x="44450" y="0"/>
                <a:ext cx="2812147" cy="10299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p>
                <a:pPr marL="56445" marR="56445" algn="ctr" defTabSz="1295400">
                  <a:lnSpc>
                    <a:spcPct val="90000"/>
                  </a:lnSpc>
                  <a:buClr>
                    <a:srgbClr val="000000"/>
                  </a:buClr>
                  <a:buFont typeface="Arial"/>
                  <a:defRPr sz="3400" b="1">
                    <a:uFill>
                      <a:solidFill>
                        <a:srgbClr val="000000"/>
                      </a:solidFill>
                    </a:uFill>
                    <a:latin typeface="Arial"/>
                    <a:ea typeface="Arial"/>
                    <a:cs typeface="Arial"/>
                    <a:sym typeface="Arial"/>
                  </a:defRPr>
                </a:pPr>
                <a:r>
                  <a:t>Mesocortical</a:t>
                </a:r>
                <a:br>
                  <a:rPr b="0">
                    <a:latin typeface="ＭＳ Ｐゴシック"/>
                    <a:ea typeface="ＭＳ Ｐゴシック"/>
                    <a:cs typeface="ＭＳ Ｐゴシック"/>
                    <a:sym typeface="ＭＳ Ｐゴシック"/>
                  </a:rPr>
                </a:br>
                <a:r>
                  <a:t>Pathway</a:t>
                </a:r>
              </a:p>
            </p:txBody>
          </p:sp>
        </p:grpSp>
        <p:grpSp>
          <p:nvGrpSpPr>
            <p:cNvPr id="519" name="Groepeer"/>
            <p:cNvGrpSpPr/>
            <p:nvPr/>
          </p:nvGrpSpPr>
          <p:grpSpPr>
            <a:xfrm>
              <a:off x="6378672" y="3108960"/>
              <a:ext cx="5810260" cy="2113690"/>
              <a:chOff x="0" y="0"/>
              <a:chExt cx="5810259" cy="2113689"/>
            </a:xfrm>
          </p:grpSpPr>
          <p:sp>
            <p:nvSpPr>
              <p:cNvPr id="517" name="Lijn"/>
              <p:cNvSpPr/>
              <p:nvPr/>
            </p:nvSpPr>
            <p:spPr>
              <a:xfrm flipH="1" flipV="1">
                <a:off x="0" y="0"/>
                <a:ext cx="3206045" cy="1212427"/>
              </a:xfrm>
              <a:prstGeom prst="line">
                <a:avLst/>
              </a:prstGeom>
              <a:noFill/>
              <a:ln w="28575" cap="flat">
                <a:solidFill>
                  <a:srgbClr val="000000"/>
                </a:solidFill>
                <a:prstDash val="solid"/>
                <a:round/>
                <a:tailEnd type="triangle" w="med" len="med"/>
              </a:ln>
              <a:effectLst/>
            </p:spPr>
            <p:txBody>
              <a:bodyPr wrap="square" lIns="0" tIns="0" rIns="0" bIns="0" numCol="1" anchor="t">
                <a:noAutofit/>
              </a:bodyPr>
              <a:lstStyle/>
              <a:p>
                <a:endParaRPr/>
              </a:p>
            </p:txBody>
          </p:sp>
          <p:sp>
            <p:nvSpPr>
              <p:cNvPr id="518" name="Mesolimbic Pathway"/>
              <p:cNvSpPr txBox="1"/>
              <p:nvPr/>
            </p:nvSpPr>
            <p:spPr>
              <a:xfrm>
                <a:off x="3286330" y="1083733"/>
                <a:ext cx="2523930" cy="10299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p>
                <a:pPr marL="56445" marR="56445" algn="ctr" defTabSz="1295400">
                  <a:lnSpc>
                    <a:spcPct val="90000"/>
                  </a:lnSpc>
                  <a:buClr>
                    <a:srgbClr val="000000"/>
                  </a:buClr>
                  <a:buFont typeface="Arial"/>
                  <a:defRPr sz="3400" b="1">
                    <a:uFill>
                      <a:solidFill>
                        <a:srgbClr val="000000"/>
                      </a:solidFill>
                    </a:uFill>
                    <a:latin typeface="Arial"/>
                    <a:ea typeface="Arial"/>
                    <a:cs typeface="Arial"/>
                    <a:sym typeface="Arial"/>
                  </a:defRPr>
                </a:pPr>
                <a:r>
                  <a:t>Mesolimbic</a:t>
                </a:r>
                <a:br>
                  <a:rPr b="0">
                    <a:latin typeface="ＭＳ Ｐゴシック"/>
                    <a:ea typeface="ＭＳ Ｐゴシック"/>
                    <a:cs typeface="ＭＳ Ｐゴシック"/>
                    <a:sym typeface="ＭＳ Ｐゴシック"/>
                  </a:rPr>
                </a:br>
                <a:r>
                  <a:t>Pathway</a:t>
                </a:r>
              </a:p>
            </p:txBody>
          </p:sp>
        </p:grpSp>
        <p:grpSp>
          <p:nvGrpSpPr>
            <p:cNvPr id="522" name="Groepeer"/>
            <p:cNvGrpSpPr/>
            <p:nvPr/>
          </p:nvGrpSpPr>
          <p:grpSpPr>
            <a:xfrm>
              <a:off x="7290815" y="119379"/>
              <a:ext cx="5411612" cy="2438401"/>
              <a:chOff x="0" y="0"/>
              <a:chExt cx="5411610" cy="2438399"/>
            </a:xfrm>
          </p:grpSpPr>
          <p:sp>
            <p:nvSpPr>
              <p:cNvPr id="520" name="Nigrostriatal Pathway"/>
              <p:cNvSpPr txBox="1"/>
              <p:nvPr/>
            </p:nvSpPr>
            <p:spPr>
              <a:xfrm>
                <a:off x="1614310" y="0"/>
                <a:ext cx="3797301" cy="10299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p>
                <a:pPr marL="56445" marR="56445" algn="ctr" defTabSz="1295400">
                  <a:lnSpc>
                    <a:spcPct val="90000"/>
                  </a:lnSpc>
                  <a:buClr>
                    <a:srgbClr val="000000"/>
                  </a:buClr>
                  <a:buFont typeface="Arial"/>
                  <a:defRPr sz="3400" b="1">
                    <a:uFill>
                      <a:solidFill>
                        <a:srgbClr val="000000"/>
                      </a:solidFill>
                    </a:uFill>
                    <a:latin typeface="Arial"/>
                    <a:ea typeface="Arial"/>
                    <a:cs typeface="Arial"/>
                    <a:sym typeface="Arial"/>
                  </a:defRPr>
                </a:pPr>
                <a:r>
                  <a:t>Nigrostriatal</a:t>
                </a:r>
                <a:br>
                  <a:rPr b="0">
                    <a:latin typeface="ＭＳ Ｐゴシック"/>
                    <a:ea typeface="ＭＳ Ｐゴシック"/>
                    <a:cs typeface="ＭＳ Ｐゴシック"/>
                    <a:sym typeface="ＭＳ Ｐゴシック"/>
                  </a:rPr>
                </a:br>
                <a:r>
                  <a:t>Pathway</a:t>
                </a:r>
              </a:p>
            </p:txBody>
          </p:sp>
          <p:sp>
            <p:nvSpPr>
              <p:cNvPr id="521" name="Lijn"/>
              <p:cNvSpPr/>
              <p:nvPr/>
            </p:nvSpPr>
            <p:spPr>
              <a:xfrm flipH="1">
                <a:off x="0" y="1231900"/>
                <a:ext cx="1740747" cy="1206500"/>
              </a:xfrm>
              <a:prstGeom prst="line">
                <a:avLst/>
              </a:prstGeom>
              <a:noFill/>
              <a:ln w="28575" cap="flat">
                <a:solidFill>
                  <a:srgbClr val="000000"/>
                </a:solidFill>
                <a:prstDash val="solid"/>
                <a:round/>
                <a:tailEnd type="triangle" w="med" len="med"/>
              </a:ln>
              <a:effectLst/>
            </p:spPr>
            <p:txBody>
              <a:bodyPr wrap="square" lIns="0" tIns="0" rIns="0" bIns="0" numCol="1" anchor="t">
                <a:noAutofit/>
              </a:bodyPr>
              <a:lstStyle/>
              <a:p>
                <a:endParaRPr/>
              </a:p>
            </p:txBody>
          </p:sp>
        </p:grpSp>
      </p:grpSp>
      <p:sp>
        <p:nvSpPr>
          <p:cNvPr id="524" name="Dopaminergic Pathways in the Brain"/>
          <p:cNvSpPr txBox="1"/>
          <p:nvPr/>
        </p:nvSpPr>
        <p:spPr>
          <a:xfrm>
            <a:off x="2928337" y="2052320"/>
            <a:ext cx="7658391" cy="584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marL="57799" marR="57799" defTabSz="1295400">
              <a:buClr>
                <a:srgbClr val="000000"/>
              </a:buClr>
              <a:buFont typeface="Arial"/>
              <a:defRPr sz="3400" b="1">
                <a:uFill>
                  <a:solidFill>
                    <a:srgbClr val="000000"/>
                  </a:solidFill>
                </a:uFill>
                <a:latin typeface="Arial"/>
                <a:ea typeface="Arial"/>
                <a:cs typeface="Arial"/>
                <a:sym typeface="Arial"/>
              </a:defRPr>
            </a:lvl1pPr>
          </a:lstStyle>
          <a:p>
            <a:r>
              <a:t>Dopaminergic Pathways in the Brain</a:t>
            </a:r>
          </a:p>
        </p:txBody>
      </p:sp>
      <p:grpSp>
        <p:nvGrpSpPr>
          <p:cNvPr id="527" name="Groepeer"/>
          <p:cNvGrpSpPr/>
          <p:nvPr/>
        </p:nvGrpSpPr>
        <p:grpSpPr>
          <a:xfrm>
            <a:off x="7057541" y="4644249"/>
            <a:ext cx="422477" cy="1499165"/>
            <a:chOff x="0" y="0"/>
            <a:chExt cx="422476" cy="1499164"/>
          </a:xfrm>
        </p:grpSpPr>
        <p:sp>
          <p:nvSpPr>
            <p:cNvPr id="525" name="Lijn"/>
            <p:cNvSpPr/>
            <p:nvPr/>
          </p:nvSpPr>
          <p:spPr>
            <a:xfrm>
              <a:off x="0" y="194168"/>
              <a:ext cx="323135" cy="1304997"/>
            </a:xfrm>
            <a:custGeom>
              <a:avLst/>
              <a:gdLst/>
              <a:ahLst/>
              <a:cxnLst>
                <a:cxn ang="0">
                  <a:pos x="wd2" y="hd2"/>
                </a:cxn>
                <a:cxn ang="5400000">
                  <a:pos x="wd2" y="hd2"/>
                </a:cxn>
                <a:cxn ang="10800000">
                  <a:pos x="wd2" y="hd2"/>
                </a:cxn>
                <a:cxn ang="16200000">
                  <a:pos x="wd2" y="hd2"/>
                </a:cxn>
              </a:cxnLst>
              <a:rect l="0" t="0" r="r" b="b"/>
              <a:pathLst>
                <a:path w="13441" h="21600" extrusionOk="0">
                  <a:moveTo>
                    <a:pt x="5364" y="21600"/>
                  </a:moveTo>
                  <a:cubicBezTo>
                    <a:pt x="-8159" y="12930"/>
                    <a:pt x="7431" y="4634"/>
                    <a:pt x="13441" y="0"/>
                  </a:cubicBezTo>
                </a:path>
              </a:pathLst>
            </a:custGeom>
            <a:noFill/>
            <a:ln w="50800" cap="flat">
              <a:solidFill>
                <a:srgbClr val="00F900"/>
              </a:solidFill>
              <a:prstDash val="dash"/>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526" name="Vorm"/>
            <p:cNvSpPr/>
            <p:nvPr/>
          </p:nvSpPr>
          <p:spPr>
            <a:xfrm>
              <a:off x="232822" y="0"/>
              <a:ext cx="189655" cy="239325"/>
            </a:xfrm>
            <a:custGeom>
              <a:avLst/>
              <a:gdLst/>
              <a:ahLst/>
              <a:cxnLst>
                <a:cxn ang="0">
                  <a:pos x="wd2" y="hd2"/>
                </a:cxn>
                <a:cxn ang="5400000">
                  <a:pos x="wd2" y="hd2"/>
                </a:cxn>
                <a:cxn ang="10800000">
                  <a:pos x="wd2" y="hd2"/>
                </a:cxn>
                <a:cxn ang="16200000">
                  <a:pos x="wd2" y="hd2"/>
                </a:cxn>
              </a:cxnLst>
              <a:rect l="0" t="0" r="r" b="b"/>
              <a:pathLst>
                <a:path w="21600" h="21600" extrusionOk="0">
                  <a:moveTo>
                    <a:pt x="10286" y="17525"/>
                  </a:moveTo>
                  <a:lnTo>
                    <a:pt x="0" y="13449"/>
                  </a:lnTo>
                  <a:lnTo>
                    <a:pt x="21600" y="0"/>
                  </a:lnTo>
                  <a:lnTo>
                    <a:pt x="20571" y="21600"/>
                  </a:lnTo>
                  <a:lnTo>
                    <a:pt x="10286" y="17525"/>
                  </a:lnTo>
                  <a:close/>
                </a:path>
              </a:pathLst>
            </a:custGeom>
            <a:solidFill>
              <a:srgbClr val="00F900"/>
            </a:solidFill>
            <a:ln w="9525" cap="flat">
              <a:solidFill>
                <a:srgbClr val="00F9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grpSp>
      <p:grpSp>
        <p:nvGrpSpPr>
          <p:cNvPr id="530" name="Groepeer"/>
          <p:cNvGrpSpPr/>
          <p:nvPr/>
        </p:nvGrpSpPr>
        <p:grpSpPr>
          <a:xfrm>
            <a:off x="6211146" y="6186311"/>
            <a:ext cx="343183" cy="663788"/>
            <a:chOff x="0" y="0"/>
            <a:chExt cx="343182" cy="663786"/>
          </a:xfrm>
        </p:grpSpPr>
        <p:sp>
          <p:nvSpPr>
            <p:cNvPr id="528" name="Lijn"/>
            <p:cNvSpPr/>
            <p:nvPr/>
          </p:nvSpPr>
          <p:spPr>
            <a:xfrm>
              <a:off x="167075" y="0"/>
              <a:ext cx="176108" cy="528321"/>
            </a:xfrm>
            <a:custGeom>
              <a:avLst/>
              <a:gdLst/>
              <a:ahLst/>
              <a:cxnLst>
                <a:cxn ang="0">
                  <a:pos x="wd2" y="hd2"/>
                </a:cxn>
                <a:cxn ang="5400000">
                  <a:pos x="wd2" y="hd2"/>
                </a:cxn>
                <a:cxn ang="10800000">
                  <a:pos x="wd2" y="hd2"/>
                </a:cxn>
                <a:cxn ang="16200000">
                  <a:pos x="wd2" y="hd2"/>
                </a:cxn>
              </a:cxnLst>
              <a:rect l="0" t="0" r="r" b="b"/>
              <a:pathLst>
                <a:path w="15600" h="21600" extrusionOk="0">
                  <a:moveTo>
                    <a:pt x="15600" y="0"/>
                  </a:moveTo>
                  <a:cubicBezTo>
                    <a:pt x="13600" y="7938"/>
                    <a:pt x="21600" y="13477"/>
                    <a:pt x="0" y="21600"/>
                  </a:cubicBezTo>
                </a:path>
              </a:pathLst>
            </a:custGeom>
            <a:noFill/>
            <a:ln w="50800" cap="flat">
              <a:solidFill>
                <a:srgbClr val="FF40FF"/>
              </a:solidFill>
              <a:prstDash val="dash"/>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sp>
          <p:nvSpPr>
            <p:cNvPr id="529" name="Vorm"/>
            <p:cNvSpPr/>
            <p:nvPr/>
          </p:nvSpPr>
          <p:spPr>
            <a:xfrm>
              <a:off x="0" y="451555"/>
              <a:ext cx="230294" cy="212232"/>
            </a:xfrm>
            <a:custGeom>
              <a:avLst/>
              <a:gdLst/>
              <a:ahLst/>
              <a:cxnLst>
                <a:cxn ang="0">
                  <a:pos x="wd2" y="hd2"/>
                </a:cxn>
                <a:cxn ang="5400000">
                  <a:pos x="wd2" y="hd2"/>
                </a:cxn>
                <a:cxn ang="10800000">
                  <a:pos x="wd2" y="hd2"/>
                </a:cxn>
                <a:cxn ang="16200000">
                  <a:pos x="wd2" y="hd2"/>
                </a:cxn>
              </a:cxnLst>
              <a:rect l="0" t="0" r="r" b="b"/>
              <a:pathLst>
                <a:path w="21600" h="21600" extrusionOk="0">
                  <a:moveTo>
                    <a:pt x="15671" y="7813"/>
                  </a:moveTo>
                  <a:lnTo>
                    <a:pt x="21600" y="15626"/>
                  </a:lnTo>
                  <a:lnTo>
                    <a:pt x="0" y="21600"/>
                  </a:lnTo>
                  <a:lnTo>
                    <a:pt x="9741" y="0"/>
                  </a:lnTo>
                  <a:lnTo>
                    <a:pt x="15671" y="7813"/>
                  </a:lnTo>
                  <a:close/>
                </a:path>
              </a:pathLst>
            </a:custGeom>
            <a:solidFill>
              <a:srgbClr val="942193"/>
            </a:solidFill>
            <a:ln w="9525" cap="flat">
              <a:solidFill>
                <a:srgbClr val="FF40FF"/>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Arial"/>
                  <a:ea typeface="Arial"/>
                  <a:cs typeface="Arial"/>
                  <a:sym typeface="Arial"/>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9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47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5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4" nodeType="clickEffect">
                                  <p:stCondLst>
                                    <p:cond delay="0"/>
                                  </p:stCondLst>
                                  <p:iterate>
                                    <p:tmAbs val="0"/>
                                  </p:iterate>
                                  <p:childTnLst>
                                    <p:set>
                                      <p:cBhvr>
                                        <p:cTn id="16" fill="hold"/>
                                        <p:tgtEl>
                                          <p:spTgt spid="510"/>
                                        </p:tgtEl>
                                        <p:attrNameLst>
                                          <p:attrName>style.visibility</p:attrName>
                                        </p:attrNameLst>
                                      </p:cBhvr>
                                      <p:to>
                                        <p:strVal val="visible"/>
                                      </p:to>
                                    </p:set>
                                    <p:animEffect transition="in" filter="wipe(down)">
                                      <p:cBhvr>
                                        <p:cTn id="17" dur="500"/>
                                        <p:tgtEl>
                                          <p:spTgt spid="510"/>
                                        </p:tgtEl>
                                      </p:cBhvr>
                                    </p:animEffect>
                                  </p:childTnLst>
                                </p:cTn>
                              </p:par>
                            </p:childTnLst>
                          </p:cTn>
                        </p:par>
                        <p:par>
                          <p:cTn id="18" fill="hold">
                            <p:stCondLst>
                              <p:cond delay="500"/>
                            </p:stCondLst>
                            <p:childTnLst>
                              <p:par>
                                <p:cTn id="19" presetID="1" presetClass="entr" presetSubtype="0" fill="hold" grpId="5" nodeType="afterEffect">
                                  <p:stCondLst>
                                    <p:cond delay="0"/>
                                  </p:stCondLst>
                                  <p:iterate>
                                    <p:tmAbs val="0"/>
                                  </p:iterate>
                                  <p:childTnLst>
                                    <p:set>
                                      <p:cBhvr>
                                        <p:cTn id="20" fill="hold"/>
                                        <p:tgtEl>
                                          <p:spTgt spid="4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6" nodeType="clickEffect">
                                  <p:stCondLst>
                                    <p:cond delay="0"/>
                                  </p:stCondLst>
                                  <p:iterate>
                                    <p:tmAbs val="0"/>
                                  </p:iterate>
                                  <p:childTnLst>
                                    <p:set>
                                      <p:cBhvr>
                                        <p:cTn id="24" fill="hold"/>
                                        <p:tgtEl>
                                          <p:spTgt spid="507"/>
                                        </p:tgtEl>
                                        <p:attrNameLst>
                                          <p:attrName>style.visibility</p:attrName>
                                        </p:attrNameLst>
                                      </p:cBhvr>
                                      <p:to>
                                        <p:strVal val="visible"/>
                                      </p:to>
                                    </p:set>
                                    <p:animEffect transition="in" filter="wipe(right)">
                                      <p:cBhvr>
                                        <p:cTn id="25" dur="500"/>
                                        <p:tgtEl>
                                          <p:spTgt spid="507"/>
                                        </p:tgtEl>
                                      </p:cBhvr>
                                    </p:animEffect>
                                  </p:childTnLst>
                                </p:cTn>
                              </p:par>
                            </p:childTnLst>
                          </p:cTn>
                        </p:par>
                        <p:par>
                          <p:cTn id="26" fill="hold">
                            <p:stCondLst>
                              <p:cond delay="500"/>
                            </p:stCondLst>
                            <p:childTnLst>
                              <p:par>
                                <p:cTn id="27" presetID="1" presetClass="entr" presetSubtype="0" fill="hold" grpId="7" nodeType="afterEffect">
                                  <p:stCondLst>
                                    <p:cond delay="0"/>
                                  </p:stCondLst>
                                  <p:iterate>
                                    <p:tmAbs val="0"/>
                                  </p:iterate>
                                  <p:childTnLst>
                                    <p:set>
                                      <p:cBhvr>
                                        <p:cTn id="28" fill="hold"/>
                                        <p:tgtEl>
                                          <p:spTgt spid="473"/>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grpId="8" nodeType="afterEffect">
                                  <p:stCondLst>
                                    <p:cond delay="0"/>
                                  </p:stCondLst>
                                  <p:iterate>
                                    <p:tmAbs val="0"/>
                                  </p:iterate>
                                  <p:childTnLst>
                                    <p:set>
                                      <p:cBhvr>
                                        <p:cTn id="31" fill="hold"/>
                                        <p:tgtEl>
                                          <p:spTgt spid="493"/>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grpId="9" nodeType="afterEffect">
                                  <p:stCondLst>
                                    <p:cond delay="0"/>
                                  </p:stCondLst>
                                  <p:iterate>
                                    <p:tmAbs val="0"/>
                                  </p:iterate>
                                  <p:childTnLst>
                                    <p:set>
                                      <p:cBhvr>
                                        <p:cTn id="34" fill="hold"/>
                                        <p:tgtEl>
                                          <p:spTgt spid="49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10" nodeType="clickEffect">
                                  <p:stCondLst>
                                    <p:cond delay="0"/>
                                  </p:stCondLst>
                                  <p:iterate>
                                    <p:tmAbs val="0"/>
                                  </p:iterate>
                                  <p:childTnLst>
                                    <p:set>
                                      <p:cBhvr>
                                        <p:cTn id="38" fill="hold"/>
                                        <p:tgtEl>
                                          <p:spTgt spid="527"/>
                                        </p:tgtEl>
                                        <p:attrNameLst>
                                          <p:attrName>style.visibility</p:attrName>
                                        </p:attrNameLst>
                                      </p:cBhvr>
                                      <p:to>
                                        <p:strVal val="visible"/>
                                      </p:to>
                                    </p:set>
                                    <p:animEffect transition="in" filter="wipe(down)">
                                      <p:cBhvr>
                                        <p:cTn id="39" dur="500"/>
                                        <p:tgtEl>
                                          <p:spTgt spid="5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11" nodeType="clickEffect">
                                  <p:stCondLst>
                                    <p:cond delay="0"/>
                                  </p:stCondLst>
                                  <p:iterate>
                                    <p:tmAbs val="0"/>
                                  </p:iterate>
                                  <p:childTnLst>
                                    <p:set>
                                      <p:cBhvr>
                                        <p:cTn id="43" fill="hold"/>
                                        <p:tgtEl>
                                          <p:spTgt spid="530"/>
                                        </p:tgtEl>
                                        <p:attrNameLst>
                                          <p:attrName>style.visibility</p:attrName>
                                        </p:attrNameLst>
                                      </p:cBhvr>
                                      <p:to>
                                        <p:strVal val="visible"/>
                                      </p:to>
                                    </p:set>
                                    <p:animEffect transition="in" filter="wipe(up)">
                                      <p:cBhvr>
                                        <p:cTn id="44" dur="500"/>
                                        <p:tgtEl>
                                          <p:spTgt spid="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 grpId="7" animBg="1" advAuto="0"/>
      <p:bldP spid="474" grpId="5" animBg="1" advAuto="0"/>
      <p:bldP spid="477" grpId="2" animBg="1" advAuto="0"/>
      <p:bldP spid="492" grpId="1" animBg="1" advAuto="0"/>
      <p:bldP spid="493" grpId="8" animBg="1" advAuto="0"/>
      <p:bldP spid="494" grpId="9" animBg="1" advAuto="0"/>
      <p:bldP spid="507" grpId="6" animBg="1" advAuto="0"/>
      <p:bldP spid="510" grpId="4" animBg="1" advAuto="0"/>
      <p:bldP spid="523" grpId="3" animBg="1" advAuto="0"/>
      <p:bldP spid="527" grpId="10" animBg="1" advAuto="0"/>
      <p:bldP spid="530" grpId="1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Parkinsonism,10 days after haloperidol"/>
          <p:cNvSpPr txBox="1">
            <a:spLocks noGrp="1"/>
          </p:cNvSpPr>
          <p:nvPr>
            <p:ph type="title"/>
          </p:nvPr>
        </p:nvSpPr>
        <p:spPr>
          <a:xfrm>
            <a:off x="650239" y="-365956"/>
            <a:ext cx="11704322" cy="2144888"/>
          </a:xfrm>
          <a:prstGeom prst="rect">
            <a:avLst/>
          </a:prstGeom>
        </p:spPr>
        <p:txBody>
          <a:bodyPr/>
          <a:lstStyle/>
          <a:p>
            <a:r>
              <a:t>Parkinsonism,10 days after haloperidol</a:t>
            </a:r>
          </a:p>
        </p:txBody>
      </p:sp>
      <p:sp>
        <p:nvSpPr>
          <p:cNvPr id="540" name="Dianumm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pic>
        <p:nvPicPr>
          <p:cNvPr id="541" name="1.14. Drug-Induced Parkinsonism - Parkinsonism and Related [Springer Video Atlas].mp4" descr="1.14. Drug-Induced Parkinsonism - Parkinsonism and Related [Springer Video Atlas].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473236" y="1554613"/>
            <a:ext cx="10058328" cy="754374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61" fill="hold"/>
                                        <p:tgtEl>
                                          <p:spTgt spid="54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4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Parkinsonism"/>
          <p:cNvSpPr txBox="1">
            <a:spLocks noGrp="1"/>
          </p:cNvSpPr>
          <p:nvPr>
            <p:ph type="title"/>
          </p:nvPr>
        </p:nvSpPr>
        <p:spPr>
          <a:xfrm>
            <a:off x="647700" y="1738488"/>
            <a:ext cx="11709400" cy="1621086"/>
          </a:xfrm>
          <a:prstGeom prst="rect">
            <a:avLst/>
          </a:prstGeom>
        </p:spPr>
        <p:txBody>
          <a:bodyPr/>
          <a:lstStyle/>
          <a:p>
            <a:r>
              <a:t>Parkinsonism</a:t>
            </a:r>
          </a:p>
        </p:txBody>
      </p:sp>
      <p:sp>
        <p:nvSpPr>
          <p:cNvPr id="548" name="Akinesia/Bradykinesia…"/>
          <p:cNvSpPr txBox="1">
            <a:spLocks noGrp="1"/>
          </p:cNvSpPr>
          <p:nvPr>
            <p:ph type="body" sz="half" idx="1"/>
          </p:nvPr>
        </p:nvSpPr>
        <p:spPr>
          <a:xfrm>
            <a:off x="546100" y="2869635"/>
            <a:ext cx="6558845" cy="5854701"/>
          </a:xfrm>
          <a:prstGeom prst="rect">
            <a:avLst/>
          </a:prstGeom>
        </p:spPr>
        <p:txBody>
          <a:bodyPr/>
          <a:lstStyle/>
          <a:p>
            <a:pPr>
              <a:buClr>
                <a:srgbClr val="00274E"/>
              </a:buClr>
              <a:buFont typeface="Verdana"/>
              <a:defRPr sz="3600"/>
            </a:pPr>
            <a:r>
              <a:t>Akinesia/Bradykinesia</a:t>
            </a:r>
          </a:p>
          <a:p>
            <a:pPr>
              <a:buClr>
                <a:srgbClr val="00274E"/>
              </a:buClr>
              <a:buFont typeface="Verdana"/>
              <a:defRPr sz="3600"/>
            </a:pPr>
            <a:r>
              <a:t>Rest tremor </a:t>
            </a:r>
          </a:p>
          <a:p>
            <a:pPr>
              <a:buClr>
                <a:srgbClr val="00274E"/>
              </a:buClr>
              <a:buFont typeface="Verdana"/>
              <a:defRPr sz="3600"/>
            </a:pPr>
            <a:r>
              <a:t>Rigidity</a:t>
            </a:r>
          </a:p>
        </p:txBody>
      </p:sp>
      <p:pic>
        <p:nvPicPr>
          <p:cNvPr id="549" name="_dsc1388 lopen 1 bewerkt.jpg" descr="_dsc1388 lopen 1 bewerkt.jpg"/>
          <p:cNvPicPr>
            <a:picLocks/>
          </p:cNvPicPr>
          <p:nvPr/>
        </p:nvPicPr>
        <p:blipFill>
          <a:blip r:embed="rId2">
            <a:extLst/>
          </a:blip>
          <a:stretch>
            <a:fillRect/>
          </a:stretch>
        </p:blipFill>
        <p:spPr>
          <a:xfrm>
            <a:off x="7093938" y="3022600"/>
            <a:ext cx="2050063" cy="4199467"/>
          </a:xfrm>
          <a:prstGeom prst="rect">
            <a:avLst/>
          </a:prstGeom>
          <a:ln w="12700">
            <a:miter lim="400000"/>
          </a:ln>
        </p:spPr>
      </p:pic>
      <p:pic>
        <p:nvPicPr>
          <p:cNvPr id="550" name="_dsc1389 lopen 2 bewerkt.jpg" descr="_dsc1389 lopen 2 bewerkt.jpg"/>
          <p:cNvPicPr>
            <a:picLocks/>
          </p:cNvPicPr>
          <p:nvPr/>
        </p:nvPicPr>
        <p:blipFill>
          <a:blip r:embed="rId3">
            <a:extLst/>
          </a:blip>
          <a:stretch>
            <a:fillRect/>
          </a:stretch>
        </p:blipFill>
        <p:spPr>
          <a:xfrm>
            <a:off x="9347200" y="3022600"/>
            <a:ext cx="1828800" cy="4199467"/>
          </a:xfrm>
          <a:prstGeom prst="rect">
            <a:avLst/>
          </a:prstGeom>
          <a:ln w="12700">
            <a:miter lim="400000"/>
          </a:ln>
        </p:spPr>
      </p:pic>
      <p:sp>
        <p:nvSpPr>
          <p:cNvPr id="551" name="Person on the picture is an actor…"/>
          <p:cNvSpPr txBox="1"/>
          <p:nvPr/>
        </p:nvSpPr>
        <p:spPr>
          <a:xfrm>
            <a:off x="8175413" y="9171093"/>
            <a:ext cx="3086101" cy="749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57799" marR="57799" defTabSz="1295400">
              <a:buClr>
                <a:srgbClr val="00274E"/>
              </a:buClr>
              <a:buFont typeface="Verdana"/>
              <a:defRPr sz="1400">
                <a:solidFill>
                  <a:srgbClr val="00274E"/>
                </a:solidFill>
                <a:uFill>
                  <a:solidFill>
                    <a:srgbClr val="00274E"/>
                  </a:solidFill>
                </a:uFill>
                <a:latin typeface="Verdana"/>
                <a:ea typeface="Verdana"/>
                <a:cs typeface="Verdana"/>
                <a:sym typeface="Verdana"/>
              </a:defRPr>
            </a:pPr>
            <a:r>
              <a:t>Person on the picture is an actor</a:t>
            </a:r>
          </a:p>
          <a:p>
            <a:pPr marL="57799" marR="57799" defTabSz="1295400">
              <a:buClr>
                <a:srgbClr val="00274E"/>
              </a:buClr>
              <a:buFont typeface="Verdana"/>
              <a:defRPr sz="1400">
                <a:solidFill>
                  <a:srgbClr val="00274E"/>
                </a:solidFill>
                <a:uFill>
                  <a:solidFill>
                    <a:srgbClr val="00274E"/>
                  </a:solidFill>
                </a:uFill>
                <a:latin typeface="Verdana"/>
                <a:ea typeface="Verdana"/>
                <a:cs typeface="Verdana"/>
                <a:sym typeface="Verdana"/>
              </a:defRPr>
            </a:pPr>
            <a:r>
              <a:t>© PN van Harten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4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4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4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5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 grpId="1" build="p"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Akinesia/ bradykinesia"/>
          <p:cNvSpPr txBox="1">
            <a:spLocks noGrp="1"/>
          </p:cNvSpPr>
          <p:nvPr>
            <p:ph type="title"/>
          </p:nvPr>
        </p:nvSpPr>
        <p:spPr>
          <a:xfrm>
            <a:off x="871502" y="1409700"/>
            <a:ext cx="11595101" cy="1409700"/>
          </a:xfrm>
          <a:prstGeom prst="rect">
            <a:avLst/>
          </a:prstGeom>
        </p:spPr>
        <p:txBody>
          <a:bodyPr/>
          <a:lstStyle/>
          <a:p>
            <a:r>
              <a:t>Akinesia/ bradykinesia</a:t>
            </a:r>
          </a:p>
        </p:txBody>
      </p:sp>
      <p:sp>
        <p:nvSpPr>
          <p:cNvPr id="554" name="Lack of natural movements…"/>
          <p:cNvSpPr txBox="1">
            <a:spLocks noGrp="1"/>
          </p:cNvSpPr>
          <p:nvPr>
            <p:ph type="body" idx="1"/>
          </p:nvPr>
        </p:nvSpPr>
        <p:spPr>
          <a:xfrm>
            <a:off x="871502" y="2489200"/>
            <a:ext cx="11595101" cy="6388100"/>
          </a:xfrm>
          <a:prstGeom prst="rect">
            <a:avLst/>
          </a:prstGeom>
        </p:spPr>
        <p:txBody>
          <a:bodyPr/>
          <a:lstStyle/>
          <a:p>
            <a:pPr>
              <a:lnSpc>
                <a:spcPct val="80000"/>
              </a:lnSpc>
              <a:buClr>
                <a:srgbClr val="00274E"/>
              </a:buClr>
              <a:buFont typeface="Verdana"/>
              <a:defRPr sz="3400"/>
            </a:pPr>
            <a:r>
              <a:t>Lack of natural movements </a:t>
            </a:r>
          </a:p>
          <a:p>
            <a:pPr>
              <a:lnSpc>
                <a:spcPct val="80000"/>
              </a:lnSpc>
              <a:buClr>
                <a:srgbClr val="00274E"/>
              </a:buClr>
              <a:buFont typeface="Verdana"/>
              <a:defRPr sz="3400"/>
            </a:pPr>
            <a:r>
              <a:t>Slower movements </a:t>
            </a:r>
          </a:p>
          <a:p>
            <a:pPr>
              <a:lnSpc>
                <a:spcPct val="80000"/>
              </a:lnSpc>
              <a:buClr>
                <a:srgbClr val="00274E"/>
              </a:buClr>
              <a:buFont typeface="Verdana"/>
              <a:defRPr sz="3400"/>
            </a:pPr>
            <a:r>
              <a:t>Speech is monotonous with less volume</a:t>
            </a:r>
          </a:p>
          <a:p>
            <a:pPr>
              <a:lnSpc>
                <a:spcPct val="80000"/>
              </a:lnSpc>
              <a:buClr>
                <a:srgbClr val="00274E"/>
              </a:buClr>
              <a:buFont typeface="Verdana"/>
              <a:defRPr sz="3400"/>
            </a:pPr>
            <a:r>
              <a:t>Hypomimia </a:t>
            </a:r>
          </a:p>
          <a:p>
            <a:pPr>
              <a:lnSpc>
                <a:spcPct val="80000"/>
              </a:lnSpc>
              <a:buClr>
                <a:srgbClr val="00274E"/>
              </a:buClr>
              <a:buFont typeface="Verdana"/>
              <a:defRPr sz="3400"/>
            </a:pPr>
            <a:r>
              <a:t>Drooling</a:t>
            </a:r>
          </a:p>
          <a:p>
            <a:pPr>
              <a:lnSpc>
                <a:spcPct val="80000"/>
              </a:lnSpc>
              <a:buClr>
                <a:srgbClr val="00274E"/>
              </a:buClr>
              <a:buFont typeface="Verdana"/>
              <a:defRPr sz="3400"/>
            </a:pPr>
            <a:r>
              <a:t>Walking</a:t>
            </a:r>
          </a:p>
          <a:p>
            <a:pPr lvl="1">
              <a:lnSpc>
                <a:spcPct val="80000"/>
              </a:lnSpc>
              <a:buClr>
                <a:srgbClr val="00274E"/>
              </a:buClr>
              <a:buFont typeface="Verdana"/>
              <a:defRPr sz="3400"/>
            </a:pPr>
            <a:r>
              <a:t>Stooped shoulders (‘Simian posture’) </a:t>
            </a:r>
          </a:p>
          <a:p>
            <a:pPr lvl="1">
              <a:lnSpc>
                <a:spcPct val="80000"/>
              </a:lnSpc>
              <a:buClr>
                <a:srgbClr val="00274E"/>
              </a:buClr>
              <a:buFont typeface="Verdana"/>
              <a:defRPr sz="3400"/>
            </a:pPr>
            <a:r>
              <a:t>Walking slowly, small steps</a:t>
            </a:r>
          </a:p>
          <a:p>
            <a:pPr lvl="1">
              <a:lnSpc>
                <a:spcPct val="80000"/>
              </a:lnSpc>
              <a:buClr>
                <a:srgbClr val="00274E"/>
              </a:buClr>
              <a:buFont typeface="Verdana"/>
              <a:defRPr sz="3400"/>
            </a:pPr>
            <a:r>
              <a:t>Less or no arm swing</a:t>
            </a:r>
          </a:p>
          <a:p>
            <a:pPr lvl="1">
              <a:lnSpc>
                <a:spcPct val="80000"/>
              </a:lnSpc>
              <a:buClr>
                <a:srgbClr val="00274E"/>
              </a:buClr>
              <a:buFont typeface="Verdana"/>
              <a:defRPr sz="3400"/>
            </a:pPr>
            <a:r>
              <a:t>Postural instability </a:t>
            </a:r>
          </a:p>
          <a:p>
            <a:pPr>
              <a:lnSpc>
                <a:spcPct val="80000"/>
              </a:lnSpc>
              <a:buClr>
                <a:srgbClr val="00274E"/>
              </a:buClr>
              <a:buFont typeface="Verdana"/>
              <a:defRPr sz="3400"/>
            </a:pPr>
            <a:r>
              <a:t>Dysarthria or dysfagia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Rest tremor"/>
          <p:cNvSpPr txBox="1">
            <a:spLocks noGrp="1"/>
          </p:cNvSpPr>
          <p:nvPr>
            <p:ph type="title"/>
          </p:nvPr>
        </p:nvSpPr>
        <p:spPr>
          <a:xfrm>
            <a:off x="871502" y="1511300"/>
            <a:ext cx="11595101" cy="1409700"/>
          </a:xfrm>
          <a:prstGeom prst="rect">
            <a:avLst/>
          </a:prstGeom>
        </p:spPr>
        <p:txBody>
          <a:bodyPr/>
          <a:lstStyle/>
          <a:p>
            <a:r>
              <a:rPr sz="5400" dirty="0"/>
              <a:t>Rest tremor</a:t>
            </a:r>
          </a:p>
        </p:txBody>
      </p:sp>
      <p:sp>
        <p:nvSpPr>
          <p:cNvPr id="559" name="Mostly in the hands…"/>
          <p:cNvSpPr txBox="1">
            <a:spLocks noGrp="1"/>
          </p:cNvSpPr>
          <p:nvPr>
            <p:ph type="body" idx="1"/>
          </p:nvPr>
        </p:nvSpPr>
        <p:spPr>
          <a:xfrm>
            <a:off x="330200" y="2819400"/>
            <a:ext cx="12142330" cy="5638800"/>
          </a:xfrm>
          <a:prstGeom prst="rect">
            <a:avLst/>
          </a:prstGeom>
        </p:spPr>
        <p:txBody>
          <a:bodyPr/>
          <a:lstStyle/>
          <a:p>
            <a:pPr>
              <a:buClr>
                <a:srgbClr val="00274E"/>
              </a:buClr>
              <a:buFont typeface="Verdana"/>
            </a:pPr>
            <a:r>
              <a:rPr dirty="0"/>
              <a:t>Mostly hands</a:t>
            </a:r>
          </a:p>
          <a:p>
            <a:pPr lvl="1">
              <a:buClr>
                <a:srgbClr val="00274E"/>
              </a:buClr>
              <a:buFont typeface="Verdana"/>
            </a:pPr>
            <a:r>
              <a:rPr lang="nl-NL" dirty="0"/>
              <a:t>A</a:t>
            </a:r>
            <a:r>
              <a:rPr dirty="0"/>
              <a:t>lso jaw, feet</a:t>
            </a:r>
            <a:r>
              <a:rPr lang="nl-NL" dirty="0"/>
              <a:t>, </a:t>
            </a:r>
            <a:r>
              <a:rPr dirty="0"/>
              <a:t>tongue</a:t>
            </a:r>
            <a:r>
              <a:rPr lang="nl-NL" dirty="0"/>
              <a:t> or </a:t>
            </a:r>
            <a:r>
              <a:rPr lang="nl-NL" dirty="0" err="1"/>
              <a:t>other</a:t>
            </a:r>
            <a:r>
              <a:rPr lang="nl-NL" dirty="0"/>
              <a:t> </a:t>
            </a:r>
            <a:r>
              <a:rPr lang="nl-NL" dirty="0" err="1"/>
              <a:t>areas</a:t>
            </a:r>
            <a:endParaRPr dirty="0"/>
          </a:p>
          <a:p>
            <a:pPr>
              <a:buClr>
                <a:srgbClr val="00274E"/>
              </a:buClr>
              <a:buFont typeface="Verdana"/>
            </a:pPr>
            <a:r>
              <a:rPr dirty="0"/>
              <a:t>Frequency 4-8Hz</a:t>
            </a:r>
          </a:p>
          <a:p>
            <a:pPr>
              <a:buClr>
                <a:srgbClr val="00274E"/>
              </a:buClr>
              <a:buFont typeface="Verdana"/>
            </a:pPr>
            <a:r>
              <a:rPr dirty="0"/>
              <a:t>Pro- supination (‘Pill rolling tremor’)</a:t>
            </a:r>
          </a:p>
          <a:p>
            <a:pPr>
              <a:buClr>
                <a:srgbClr val="00274E"/>
              </a:buClr>
              <a:buFont typeface="Verdana"/>
            </a:pPr>
            <a:r>
              <a:rPr dirty="0"/>
              <a:t>Increase during walking, stress</a:t>
            </a:r>
          </a:p>
          <a:p>
            <a:pPr>
              <a:buClr>
                <a:srgbClr val="00274E"/>
              </a:buClr>
              <a:buFont typeface="Verdana"/>
            </a:pPr>
            <a:r>
              <a:rPr dirty="0"/>
              <a:t>Decrease during intentional movement</a:t>
            </a:r>
          </a:p>
          <a:p>
            <a:pPr>
              <a:buClr>
                <a:srgbClr val="00274E"/>
              </a:buClr>
              <a:buFont typeface="Verdana"/>
            </a:pPr>
            <a:r>
              <a:rPr dirty="0"/>
              <a:t>Often psychological burden</a:t>
            </a:r>
          </a:p>
        </p:txBody>
      </p:sp>
      <p:pic>
        <p:nvPicPr>
          <p:cNvPr id="560" name="tremor parkinson.jpg" descr="tremor parkinson.jpg"/>
          <p:cNvPicPr>
            <a:picLocks/>
          </p:cNvPicPr>
          <p:nvPr/>
        </p:nvPicPr>
        <p:blipFill>
          <a:blip r:embed="rId3">
            <a:extLst/>
          </a:blip>
          <a:stretch>
            <a:fillRect/>
          </a:stretch>
        </p:blipFill>
        <p:spPr>
          <a:xfrm>
            <a:off x="8377118" y="114301"/>
            <a:ext cx="4729282" cy="28067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Rigidity"/>
          <p:cNvSpPr txBox="1">
            <a:spLocks noGrp="1"/>
          </p:cNvSpPr>
          <p:nvPr>
            <p:ph type="title"/>
          </p:nvPr>
        </p:nvSpPr>
        <p:spPr>
          <a:xfrm>
            <a:off x="871502" y="1409700"/>
            <a:ext cx="11595101" cy="1511300"/>
          </a:xfrm>
          <a:prstGeom prst="rect">
            <a:avLst/>
          </a:prstGeom>
        </p:spPr>
        <p:txBody>
          <a:bodyPr/>
          <a:lstStyle>
            <a:lvl1pPr>
              <a:defRPr sz="4900"/>
            </a:lvl1pPr>
          </a:lstStyle>
          <a:p>
            <a:r>
              <a:t>Rigidity</a:t>
            </a:r>
          </a:p>
        </p:txBody>
      </p:sp>
      <p:sp>
        <p:nvSpPr>
          <p:cNvPr id="565" name="Persistent increase in muscle tone…"/>
          <p:cNvSpPr txBox="1">
            <a:spLocks noGrp="1"/>
          </p:cNvSpPr>
          <p:nvPr>
            <p:ph type="body" idx="1"/>
          </p:nvPr>
        </p:nvSpPr>
        <p:spPr>
          <a:xfrm>
            <a:off x="871502" y="2921000"/>
            <a:ext cx="11595101" cy="6832600"/>
          </a:xfrm>
          <a:prstGeom prst="rect">
            <a:avLst/>
          </a:prstGeom>
        </p:spPr>
        <p:txBody>
          <a:bodyPr/>
          <a:lstStyle/>
          <a:p>
            <a:pPr marL="342899" indent="-342899">
              <a:spcBef>
                <a:spcPts val="900"/>
              </a:spcBef>
              <a:buClr>
                <a:srgbClr val="00274E"/>
              </a:buClr>
              <a:buFont typeface="Verdana"/>
              <a:defRPr sz="3800"/>
            </a:pPr>
            <a:r>
              <a:t>Persistent increase in muscle tone</a:t>
            </a:r>
          </a:p>
          <a:p>
            <a:pPr lvl="1">
              <a:spcBef>
                <a:spcPts val="800"/>
              </a:spcBef>
              <a:buClr>
                <a:srgbClr val="00274E"/>
              </a:buClr>
              <a:buFont typeface="Verdana"/>
              <a:defRPr sz="3400"/>
            </a:pPr>
            <a:r>
              <a:t>cogwheel rigidity (jerky resistance) </a:t>
            </a:r>
          </a:p>
          <a:p>
            <a:pPr lvl="1">
              <a:spcBef>
                <a:spcPts val="800"/>
              </a:spcBef>
              <a:buClr>
                <a:srgbClr val="00274E"/>
              </a:buClr>
              <a:buFont typeface="Verdana"/>
              <a:defRPr sz="3400"/>
            </a:pPr>
            <a:r>
              <a:t>leadpipe rigidity (continuous rigidity)</a:t>
            </a:r>
          </a:p>
          <a:p>
            <a:pPr>
              <a:buClr>
                <a:srgbClr val="00274E"/>
              </a:buClr>
              <a:buFont typeface="Verdana"/>
            </a:pPr>
            <a:r>
              <a:t>Patients complain about stiffness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Subjective symptoms parkinsonism"/>
          <p:cNvSpPr txBox="1">
            <a:spLocks noGrp="1"/>
          </p:cNvSpPr>
          <p:nvPr>
            <p:ph type="title"/>
          </p:nvPr>
        </p:nvSpPr>
        <p:spPr>
          <a:xfrm>
            <a:off x="871502" y="1409700"/>
            <a:ext cx="11595101" cy="1409700"/>
          </a:xfrm>
          <a:prstGeom prst="rect">
            <a:avLst/>
          </a:prstGeom>
        </p:spPr>
        <p:txBody>
          <a:bodyPr/>
          <a:lstStyle/>
          <a:p>
            <a:r>
              <a:t>Subjective symptoms parkinsonism</a:t>
            </a:r>
          </a:p>
        </p:txBody>
      </p:sp>
      <p:sp>
        <p:nvSpPr>
          <p:cNvPr id="570" name="Loss of energy…"/>
          <p:cNvSpPr txBox="1">
            <a:spLocks noGrp="1"/>
          </p:cNvSpPr>
          <p:nvPr>
            <p:ph type="body" idx="1"/>
          </p:nvPr>
        </p:nvSpPr>
        <p:spPr>
          <a:xfrm>
            <a:off x="762000" y="2705100"/>
            <a:ext cx="11595100" cy="6388100"/>
          </a:xfrm>
          <a:prstGeom prst="rect">
            <a:avLst/>
          </a:prstGeom>
        </p:spPr>
        <p:txBody>
          <a:bodyPr/>
          <a:lstStyle/>
          <a:p>
            <a:pPr>
              <a:buClr>
                <a:srgbClr val="00274E"/>
              </a:buClr>
              <a:buFont typeface="Verdana"/>
            </a:pPr>
            <a:r>
              <a:t>Loss of energy </a:t>
            </a:r>
          </a:p>
          <a:p>
            <a:pPr>
              <a:buClr>
                <a:srgbClr val="00274E"/>
              </a:buClr>
              <a:buFont typeface="Verdana"/>
            </a:pPr>
            <a:r>
              <a:t>Apathy</a:t>
            </a:r>
          </a:p>
          <a:p>
            <a:pPr>
              <a:buClr>
                <a:srgbClr val="00274E"/>
              </a:buClr>
              <a:buFont typeface="Verdana"/>
            </a:pPr>
            <a:r>
              <a:t>Clumsiness</a:t>
            </a:r>
          </a:p>
          <a:p>
            <a:pPr>
              <a:buClr>
                <a:srgbClr val="00274E"/>
              </a:buClr>
              <a:buFont typeface="Verdana"/>
            </a:pPr>
            <a:r>
              <a:t>Joint pain</a:t>
            </a:r>
          </a:p>
          <a:p>
            <a:pPr>
              <a:buClr>
                <a:srgbClr val="00274E"/>
              </a:buClr>
              <a:buFont typeface="Verdana"/>
            </a:pPr>
            <a:r>
              <a:t>Less blinking</a:t>
            </a:r>
          </a:p>
          <a:p>
            <a:pPr>
              <a:buClr>
                <a:srgbClr val="00274E"/>
              </a:buClr>
              <a:buFont typeface="Verdana"/>
            </a:pPr>
            <a:r>
              <a:t>Micrographia</a:t>
            </a:r>
          </a:p>
          <a:p>
            <a:pPr>
              <a:buClr>
                <a:srgbClr val="00274E"/>
              </a:buClr>
              <a:buFont typeface="Verdana"/>
            </a:pPr>
            <a:r>
              <a:t>Seborrhea</a:t>
            </a:r>
          </a:p>
        </p:txBody>
      </p:sp>
      <p:pic>
        <p:nvPicPr>
          <p:cNvPr id="571" name="Afbeelding 2.png" descr="Afbeelding 2.png"/>
          <p:cNvPicPr>
            <a:picLocks/>
          </p:cNvPicPr>
          <p:nvPr/>
        </p:nvPicPr>
        <p:blipFill>
          <a:blip r:embed="rId3">
            <a:extLst/>
          </a:blip>
          <a:stretch>
            <a:fillRect/>
          </a:stretch>
        </p:blipFill>
        <p:spPr>
          <a:xfrm>
            <a:off x="6794500" y="4013200"/>
            <a:ext cx="6108700" cy="50038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Akathisia"/>
          <p:cNvSpPr txBox="1">
            <a:spLocks noGrp="1"/>
          </p:cNvSpPr>
          <p:nvPr>
            <p:ph type="title"/>
          </p:nvPr>
        </p:nvSpPr>
        <p:spPr>
          <a:prstGeom prst="rect">
            <a:avLst/>
          </a:prstGeom>
        </p:spPr>
        <p:txBody>
          <a:bodyPr/>
          <a:lstStyle/>
          <a:p>
            <a:r>
              <a:t>Akathisia</a:t>
            </a:r>
          </a:p>
        </p:txBody>
      </p:sp>
      <p:pic>
        <p:nvPicPr>
          <p:cNvPr id="2" name="very severe akath women13q.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37971" y="2459187"/>
            <a:ext cx="8573560" cy="643017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Drug induced movement disorders"/>
          <p:cNvSpPr txBox="1">
            <a:spLocks noGrp="1"/>
          </p:cNvSpPr>
          <p:nvPr>
            <p:ph type="title"/>
          </p:nvPr>
        </p:nvSpPr>
        <p:spPr>
          <a:xfrm>
            <a:off x="871502" y="1447800"/>
            <a:ext cx="11595101" cy="1409700"/>
          </a:xfrm>
          <a:prstGeom prst="rect">
            <a:avLst/>
          </a:prstGeom>
        </p:spPr>
        <p:txBody>
          <a:bodyPr/>
          <a:lstStyle/>
          <a:p>
            <a:r>
              <a:t>Drug induced movement disorders</a:t>
            </a:r>
          </a:p>
        </p:txBody>
      </p:sp>
      <p:sp>
        <p:nvSpPr>
          <p:cNvPr id="385" name="Acute…"/>
          <p:cNvSpPr txBox="1">
            <a:spLocks noGrp="1"/>
          </p:cNvSpPr>
          <p:nvPr>
            <p:ph type="body" idx="1"/>
          </p:nvPr>
        </p:nvSpPr>
        <p:spPr>
          <a:xfrm>
            <a:off x="871502" y="2667000"/>
            <a:ext cx="11595101" cy="6718300"/>
          </a:xfrm>
          <a:prstGeom prst="rect">
            <a:avLst/>
          </a:prstGeom>
        </p:spPr>
        <p:txBody>
          <a:bodyPr/>
          <a:lstStyle/>
          <a:p>
            <a:pPr>
              <a:buClr>
                <a:srgbClr val="00274E"/>
              </a:buClr>
              <a:buFont typeface="Verdana"/>
            </a:pPr>
            <a:r>
              <a:t>Acute </a:t>
            </a:r>
          </a:p>
          <a:p>
            <a:pPr lvl="1">
              <a:buClr>
                <a:srgbClr val="00274E"/>
              </a:buClr>
              <a:buFont typeface="Verdana"/>
            </a:pPr>
            <a:r>
              <a:t>Acute dystonia</a:t>
            </a:r>
          </a:p>
          <a:p>
            <a:pPr lvl="1">
              <a:buClr>
                <a:srgbClr val="00274E"/>
              </a:buClr>
              <a:buFont typeface="Verdana"/>
            </a:pPr>
            <a:r>
              <a:t>Parkinsonism</a:t>
            </a:r>
          </a:p>
          <a:p>
            <a:pPr lvl="1">
              <a:buClr>
                <a:srgbClr val="00274E"/>
              </a:buClr>
              <a:buFont typeface="Verdana"/>
            </a:pPr>
            <a:r>
              <a:t>Akathisia</a:t>
            </a:r>
          </a:p>
          <a:p>
            <a:pPr lvl="1">
              <a:buClr>
                <a:srgbClr val="00274E"/>
              </a:buClr>
              <a:buFont typeface="Verdana"/>
            </a:pPr>
            <a:r>
              <a:t>Myoclonus</a:t>
            </a:r>
          </a:p>
          <a:p>
            <a:pPr>
              <a:buClr>
                <a:srgbClr val="00274E"/>
              </a:buClr>
              <a:buFont typeface="Verdana"/>
            </a:pPr>
            <a:r>
              <a:t>Tardive</a:t>
            </a:r>
          </a:p>
          <a:p>
            <a:pPr lvl="1">
              <a:buClr>
                <a:srgbClr val="00274E"/>
              </a:buClr>
              <a:buFont typeface="Verdana"/>
            </a:pPr>
            <a:r>
              <a:t>Tardive dyskinesia</a:t>
            </a:r>
          </a:p>
          <a:p>
            <a:pPr lvl="1">
              <a:buClr>
                <a:srgbClr val="00274E"/>
              </a:buClr>
              <a:buFont typeface="Verdana"/>
            </a:pPr>
            <a:r>
              <a:t>Tardive dystonia</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Akathisia"/>
          <p:cNvSpPr txBox="1">
            <a:spLocks noGrp="1"/>
          </p:cNvSpPr>
          <p:nvPr>
            <p:ph type="title"/>
          </p:nvPr>
        </p:nvSpPr>
        <p:spPr>
          <a:xfrm>
            <a:off x="647700" y="1511300"/>
            <a:ext cx="11709400" cy="1621085"/>
          </a:xfrm>
          <a:prstGeom prst="rect">
            <a:avLst/>
          </a:prstGeom>
        </p:spPr>
        <p:txBody>
          <a:bodyPr/>
          <a:lstStyle/>
          <a:p>
            <a:r>
              <a:t>Akathisia</a:t>
            </a:r>
          </a:p>
        </p:txBody>
      </p:sp>
      <p:sp>
        <p:nvSpPr>
          <p:cNvPr id="579" name="Inner restlessness…"/>
          <p:cNvSpPr txBox="1">
            <a:spLocks noGrp="1"/>
          </p:cNvSpPr>
          <p:nvPr>
            <p:ph type="body" idx="1"/>
          </p:nvPr>
        </p:nvSpPr>
        <p:spPr>
          <a:xfrm>
            <a:off x="546100" y="2489200"/>
            <a:ext cx="10774117" cy="5854700"/>
          </a:xfrm>
          <a:prstGeom prst="rect">
            <a:avLst/>
          </a:prstGeom>
        </p:spPr>
        <p:txBody>
          <a:bodyPr/>
          <a:lstStyle/>
          <a:p>
            <a:pPr>
              <a:buClr>
                <a:srgbClr val="00274E"/>
              </a:buClr>
              <a:buFont typeface="Verdana"/>
            </a:pPr>
            <a:r>
              <a:t>Inner restlessness </a:t>
            </a:r>
          </a:p>
          <a:p>
            <a:pPr lvl="1">
              <a:buClr>
                <a:srgbClr val="00274E"/>
              </a:buClr>
              <a:buFont typeface="Verdana"/>
            </a:pPr>
            <a:r>
              <a:t>An unpleasant sensation in the legs</a:t>
            </a:r>
          </a:p>
          <a:p>
            <a:pPr>
              <a:buClr>
                <a:srgbClr val="00274E"/>
              </a:buClr>
              <a:buFont typeface="Verdana"/>
            </a:pPr>
            <a:r>
              <a:t>Urge to move constantly</a:t>
            </a:r>
          </a:p>
          <a:p>
            <a:pPr lvl="1">
              <a:buClr>
                <a:srgbClr val="00274E"/>
              </a:buClr>
              <a:buFont typeface="Verdana"/>
            </a:pPr>
            <a:r>
              <a:t>Inability to sit still</a:t>
            </a:r>
          </a:p>
          <a:p>
            <a:pPr>
              <a:buClr>
                <a:srgbClr val="00274E"/>
              </a:buClr>
              <a:buFont typeface="Verdana"/>
            </a:pPr>
            <a:r>
              <a:t>Provocation test</a:t>
            </a:r>
          </a:p>
          <a:p>
            <a:pPr lvl="1">
              <a:buClr>
                <a:srgbClr val="00274E"/>
              </a:buClr>
              <a:buFont typeface="Verdana"/>
            </a:pPr>
            <a:r>
              <a:t>Standing position </a:t>
            </a:r>
            <a:r>
              <a:rPr>
                <a:latin typeface="Wingdings"/>
                <a:ea typeface="Wingdings"/>
                <a:cs typeface="Wingdings"/>
                <a:sym typeface="Wingdings"/>
              </a:rPr>
              <a:t></a:t>
            </a:r>
            <a:r>
              <a:t>walking </a:t>
            </a:r>
            <a:br/>
            <a:r>
              <a:t>on the place</a:t>
            </a:r>
          </a:p>
        </p:txBody>
      </p:sp>
      <p:pic>
        <p:nvPicPr>
          <p:cNvPr id="580" name="2z.png" descr="2z.png"/>
          <p:cNvPicPr>
            <a:picLocks/>
          </p:cNvPicPr>
          <p:nvPr/>
        </p:nvPicPr>
        <p:blipFill>
          <a:blip r:embed="rId2">
            <a:extLst/>
          </a:blip>
          <a:stretch>
            <a:fillRect/>
          </a:stretch>
        </p:blipFill>
        <p:spPr>
          <a:xfrm>
            <a:off x="9753600" y="1295400"/>
            <a:ext cx="2489200" cy="1869440"/>
          </a:xfrm>
          <a:prstGeom prst="rect">
            <a:avLst/>
          </a:prstGeom>
          <a:ln w="12700">
            <a:miter lim="400000"/>
          </a:ln>
        </p:spPr>
      </p:pic>
      <p:pic>
        <p:nvPicPr>
          <p:cNvPr id="581" name="image.png" descr="image.png"/>
          <p:cNvPicPr>
            <a:picLocks/>
          </p:cNvPicPr>
          <p:nvPr/>
        </p:nvPicPr>
        <p:blipFill>
          <a:blip r:embed="rId3">
            <a:extLst/>
          </a:blip>
          <a:stretch>
            <a:fillRect/>
          </a:stretch>
        </p:blipFill>
        <p:spPr>
          <a:xfrm>
            <a:off x="9105900" y="5100320"/>
            <a:ext cx="3201530" cy="2594187"/>
          </a:xfrm>
          <a:prstGeom prst="rect">
            <a:avLst/>
          </a:prstGeom>
          <a:ln w="12700">
            <a:miter lim="400000"/>
          </a:ln>
        </p:spPr>
      </p:pic>
      <p:sp>
        <p:nvSpPr>
          <p:cNvPr id="582" name="Kane et al. 2009; J Clin Psychiatry 627-43"/>
          <p:cNvSpPr txBox="1"/>
          <p:nvPr/>
        </p:nvSpPr>
        <p:spPr>
          <a:xfrm>
            <a:off x="5956300" y="8483600"/>
            <a:ext cx="6121901" cy="4445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marL="57799" marR="57799" defTabSz="1295400">
              <a:buClr>
                <a:srgbClr val="00274E"/>
              </a:buClr>
              <a:buFont typeface="Verdana"/>
              <a:defRPr sz="2200">
                <a:solidFill>
                  <a:srgbClr val="00274E"/>
                </a:solidFill>
                <a:uFill>
                  <a:solidFill>
                    <a:srgbClr val="00274E"/>
                  </a:solidFill>
                </a:uFill>
                <a:latin typeface="Verdana"/>
                <a:ea typeface="Verdana"/>
                <a:cs typeface="Verdana"/>
                <a:sym typeface="Verdana"/>
              </a:defRPr>
            </a:lvl1pPr>
          </a:lstStyle>
          <a:p>
            <a:r>
              <a:t>Kane et al. 2009; J Clin Psychiatry 627-43</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Akathisia"/>
          <p:cNvSpPr txBox="1"/>
          <p:nvPr/>
        </p:nvSpPr>
        <p:spPr>
          <a:xfrm>
            <a:off x="2507262" y="474133"/>
            <a:ext cx="6858001" cy="774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57799" marR="57799" algn="ctr" defTabSz="1295400">
              <a:buClr>
                <a:srgbClr val="000000"/>
              </a:buClr>
              <a:buFont typeface="Tahoma"/>
              <a:defRPr sz="4400">
                <a:uFill>
                  <a:solidFill>
                    <a:srgbClr val="000000"/>
                  </a:solidFill>
                </a:uFill>
                <a:latin typeface="Tahoma"/>
                <a:ea typeface="Tahoma"/>
                <a:cs typeface="Tahoma"/>
                <a:sym typeface="Tahoma"/>
              </a:defRPr>
            </a:lvl1pPr>
          </a:lstStyle>
          <a:p>
            <a:r>
              <a:t>Akathisia</a:t>
            </a:r>
          </a:p>
        </p:txBody>
      </p:sp>
      <p:pic>
        <p:nvPicPr>
          <p:cNvPr id="585" name="_dsc1738 alternerend aanspannen kuitspieren.jpg" descr="_dsc1738 alternerend aanspannen kuitspieren.jpg"/>
          <p:cNvPicPr>
            <a:picLocks/>
          </p:cNvPicPr>
          <p:nvPr/>
        </p:nvPicPr>
        <p:blipFill>
          <a:blip r:embed="rId2">
            <a:extLst/>
          </a:blip>
          <a:stretch>
            <a:fillRect/>
          </a:stretch>
        </p:blipFill>
        <p:spPr>
          <a:xfrm>
            <a:off x="9588782" y="5461000"/>
            <a:ext cx="2573867" cy="3851770"/>
          </a:xfrm>
          <a:prstGeom prst="rect">
            <a:avLst/>
          </a:prstGeom>
          <a:ln w="12700">
            <a:miter lim="400000"/>
          </a:ln>
        </p:spPr>
      </p:pic>
      <p:pic>
        <p:nvPicPr>
          <p:cNvPr id="586" name="_dsc1653 wiebelen benen.jpg" descr="_dsc1653 wiebelen benen.jpg"/>
          <p:cNvPicPr>
            <a:picLocks/>
          </p:cNvPicPr>
          <p:nvPr/>
        </p:nvPicPr>
        <p:blipFill>
          <a:blip r:embed="rId3">
            <a:extLst/>
          </a:blip>
          <a:stretch>
            <a:fillRect/>
          </a:stretch>
        </p:blipFill>
        <p:spPr>
          <a:xfrm>
            <a:off x="3606800" y="5531555"/>
            <a:ext cx="2445174" cy="3662117"/>
          </a:xfrm>
          <a:prstGeom prst="rect">
            <a:avLst/>
          </a:prstGeom>
          <a:ln w="12700">
            <a:miter lim="400000"/>
          </a:ln>
        </p:spPr>
      </p:pic>
      <p:pic>
        <p:nvPicPr>
          <p:cNvPr id="587" name="_dsc1663 wiebelen met gekruiste benen.jpg" descr="_dsc1663 wiebelen met gekruiste benen.jpg"/>
          <p:cNvPicPr>
            <a:picLocks/>
          </p:cNvPicPr>
          <p:nvPr/>
        </p:nvPicPr>
        <p:blipFill>
          <a:blip r:embed="rId4">
            <a:extLst/>
          </a:blip>
          <a:stretch>
            <a:fillRect/>
          </a:stretch>
        </p:blipFill>
        <p:spPr>
          <a:xfrm>
            <a:off x="6256302" y="1501422"/>
            <a:ext cx="2598703" cy="3890152"/>
          </a:xfrm>
          <a:prstGeom prst="rect">
            <a:avLst/>
          </a:prstGeom>
          <a:ln w="12700">
            <a:miter lim="400000"/>
          </a:ln>
        </p:spPr>
      </p:pic>
      <p:pic>
        <p:nvPicPr>
          <p:cNvPr id="588" name="_dsc1674 op en neer gaande bew voeten.jpg" descr="_dsc1674 op en neer gaande bew voeten.jpg"/>
          <p:cNvPicPr>
            <a:picLocks/>
          </p:cNvPicPr>
          <p:nvPr/>
        </p:nvPicPr>
        <p:blipFill>
          <a:blip r:embed="rId5">
            <a:extLst/>
          </a:blip>
          <a:stretch>
            <a:fillRect/>
          </a:stretch>
        </p:blipFill>
        <p:spPr>
          <a:xfrm>
            <a:off x="1036319" y="5547360"/>
            <a:ext cx="2393246" cy="3585352"/>
          </a:xfrm>
          <a:prstGeom prst="rect">
            <a:avLst/>
          </a:prstGeom>
          <a:ln w="12700">
            <a:miter lim="400000"/>
          </a:ln>
        </p:spPr>
      </p:pic>
      <p:pic>
        <p:nvPicPr>
          <p:cNvPr id="589" name="_dsc1679 gekruiste voeten steeds bewegen.jpg" descr="_dsc1679 gekruiste voeten steeds bewegen.jpg"/>
          <p:cNvPicPr>
            <a:picLocks/>
          </p:cNvPicPr>
          <p:nvPr/>
        </p:nvPicPr>
        <p:blipFill>
          <a:blip r:embed="rId6">
            <a:extLst/>
          </a:blip>
          <a:stretch>
            <a:fillRect/>
          </a:stretch>
        </p:blipFill>
        <p:spPr>
          <a:xfrm>
            <a:off x="3619217" y="1533031"/>
            <a:ext cx="2501619" cy="3745654"/>
          </a:xfrm>
          <a:prstGeom prst="rect">
            <a:avLst/>
          </a:prstGeom>
          <a:ln w="12700">
            <a:miter lim="400000"/>
          </a:ln>
        </p:spPr>
      </p:pic>
      <p:pic>
        <p:nvPicPr>
          <p:cNvPr id="590" name="_dsc1688 rockende beweging.jpg" descr="_dsc1688 rockende beweging.jpg"/>
          <p:cNvPicPr>
            <a:picLocks/>
          </p:cNvPicPr>
          <p:nvPr/>
        </p:nvPicPr>
        <p:blipFill>
          <a:blip r:embed="rId7">
            <a:extLst/>
          </a:blip>
          <a:stretch>
            <a:fillRect/>
          </a:stretch>
        </p:blipFill>
        <p:spPr>
          <a:xfrm>
            <a:off x="6248400" y="5493173"/>
            <a:ext cx="2544516" cy="3813388"/>
          </a:xfrm>
          <a:prstGeom prst="rect">
            <a:avLst/>
          </a:prstGeom>
          <a:ln w="12700">
            <a:miter lim="400000"/>
          </a:ln>
        </p:spPr>
      </p:pic>
      <p:pic>
        <p:nvPicPr>
          <p:cNvPr id="591" name="_dsc1712 lopen op de plaats bushalte2.jpg" descr="_dsc1712 lopen op de plaats bushalte2.jpg"/>
          <p:cNvPicPr>
            <a:picLocks/>
          </p:cNvPicPr>
          <p:nvPr/>
        </p:nvPicPr>
        <p:blipFill>
          <a:blip r:embed="rId8">
            <a:extLst/>
          </a:blip>
          <a:stretch>
            <a:fillRect/>
          </a:stretch>
        </p:blipFill>
        <p:spPr>
          <a:xfrm>
            <a:off x="9582008" y="1501422"/>
            <a:ext cx="2527301" cy="3788552"/>
          </a:xfrm>
          <a:prstGeom prst="rect">
            <a:avLst/>
          </a:prstGeom>
          <a:ln w="12700">
            <a:miter lim="400000"/>
          </a:ln>
        </p:spPr>
      </p:pic>
      <p:pic>
        <p:nvPicPr>
          <p:cNvPr id="592" name="_dsc1641 ene been over de andere slaan.jpg" descr="_dsc1641 ene been over de andere slaan.jpg"/>
          <p:cNvPicPr>
            <a:picLocks/>
          </p:cNvPicPr>
          <p:nvPr/>
        </p:nvPicPr>
        <p:blipFill>
          <a:blip r:embed="rId9">
            <a:extLst/>
          </a:blip>
          <a:stretch>
            <a:fillRect/>
          </a:stretch>
        </p:blipFill>
        <p:spPr>
          <a:xfrm>
            <a:off x="1016000" y="1521742"/>
            <a:ext cx="2463236" cy="3686952"/>
          </a:xfrm>
          <a:prstGeom prst="rect">
            <a:avLst/>
          </a:prstGeom>
          <a:ln w="12700">
            <a:miter lim="400000"/>
          </a:ln>
        </p:spPr>
      </p:pic>
      <p:sp>
        <p:nvSpPr>
          <p:cNvPr id="593" name="Person on the picture is an actor…"/>
          <p:cNvSpPr txBox="1"/>
          <p:nvPr/>
        </p:nvSpPr>
        <p:spPr>
          <a:xfrm>
            <a:off x="863600" y="9207500"/>
            <a:ext cx="3581400" cy="533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57799" marR="57799" defTabSz="1295400">
              <a:buClr>
                <a:srgbClr val="00274E"/>
              </a:buClr>
              <a:buFont typeface="Verdana"/>
              <a:defRPr sz="1400">
                <a:solidFill>
                  <a:srgbClr val="00274E"/>
                </a:solidFill>
                <a:uFill>
                  <a:solidFill>
                    <a:srgbClr val="00274E"/>
                  </a:solidFill>
                </a:uFill>
                <a:latin typeface="Verdana"/>
                <a:ea typeface="Verdana"/>
                <a:cs typeface="Verdana"/>
                <a:sym typeface="Verdana"/>
              </a:defRPr>
            </a:pPr>
            <a:r>
              <a:t>Person on the picture is an actor</a:t>
            </a:r>
          </a:p>
          <a:p>
            <a:pPr marL="57799" marR="57799" defTabSz="1295400">
              <a:buClr>
                <a:srgbClr val="00274E"/>
              </a:buClr>
              <a:buFont typeface="Verdana"/>
              <a:defRPr sz="1400">
                <a:solidFill>
                  <a:srgbClr val="00274E"/>
                </a:solidFill>
                <a:uFill>
                  <a:solidFill>
                    <a:srgbClr val="00274E"/>
                  </a:solidFill>
                </a:uFill>
                <a:latin typeface="Verdana"/>
                <a:ea typeface="Verdana"/>
                <a:cs typeface="Verdana"/>
                <a:sym typeface="Verdana"/>
              </a:defRPr>
            </a:pPr>
            <a:r>
              <a:t>© PN van Harten</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Rechthoek"/>
          <p:cNvSpPr/>
          <p:nvPr/>
        </p:nvSpPr>
        <p:spPr>
          <a:xfrm>
            <a:off x="0" y="0"/>
            <a:ext cx="13004800" cy="9753600"/>
          </a:xfrm>
          <a:prstGeom prst="roundRect">
            <a:avLst>
              <a:gd name="adj" fmla="val 0"/>
            </a:avLst>
          </a:prstGeom>
          <a:solidFill>
            <a:srgbClr val="FFFFFF"/>
          </a:solidFill>
          <a:ln w="127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596" name="image.png" descr="image.png"/>
          <p:cNvPicPr>
            <a:picLocks/>
          </p:cNvPicPr>
          <p:nvPr/>
        </p:nvPicPr>
        <p:blipFill>
          <a:blip r:embed="rId2">
            <a:extLst/>
          </a:blip>
          <a:stretch>
            <a:fillRect/>
          </a:stretch>
        </p:blipFill>
        <p:spPr>
          <a:xfrm>
            <a:off x="0" y="0"/>
            <a:ext cx="13004800" cy="9753601"/>
          </a:xfrm>
          <a:prstGeom prst="rect">
            <a:avLst/>
          </a:prstGeom>
          <a:ln w="12700">
            <a:miter lim="400000"/>
          </a:ln>
        </p:spPr>
      </p:pic>
      <p:pic>
        <p:nvPicPr>
          <p:cNvPr id="597" name="image.png" descr="image.png"/>
          <p:cNvPicPr>
            <a:picLocks/>
          </p:cNvPicPr>
          <p:nvPr/>
        </p:nvPicPr>
        <p:blipFill>
          <a:blip r:embed="rId3">
            <a:extLst/>
          </a:blip>
          <a:stretch>
            <a:fillRect/>
          </a:stretch>
        </p:blipFill>
        <p:spPr>
          <a:xfrm>
            <a:off x="0" y="9017000"/>
            <a:ext cx="13004800" cy="736601"/>
          </a:xfrm>
          <a:prstGeom prst="rect">
            <a:avLst/>
          </a:prstGeom>
          <a:ln w="12700">
            <a:miter lim="400000"/>
          </a:ln>
        </p:spPr>
      </p:pic>
      <p:sp>
        <p:nvSpPr>
          <p:cNvPr id="598" name="Faculty of Health, Medicine and Life Sciences"/>
          <p:cNvSpPr txBox="1"/>
          <p:nvPr/>
        </p:nvSpPr>
        <p:spPr>
          <a:xfrm>
            <a:off x="496711" y="9119164"/>
            <a:ext cx="11531601" cy="241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1295400">
              <a:buClr>
                <a:srgbClr val="FFFFFF"/>
              </a:buClr>
              <a:buFont typeface="Verdana"/>
              <a:defRPr sz="1600" b="1">
                <a:solidFill>
                  <a:srgbClr val="FFFFFF"/>
                </a:solidFill>
                <a:uFill>
                  <a:solidFill>
                    <a:srgbClr val="FFFFFF"/>
                  </a:solidFill>
                </a:uFill>
                <a:latin typeface="Verdana"/>
                <a:ea typeface="Verdana"/>
                <a:cs typeface="Verdana"/>
                <a:sym typeface="Verdana"/>
              </a:defRPr>
            </a:lvl1pPr>
          </a:lstStyle>
          <a:p>
            <a:r>
              <a:t>Faculty of Health, Medicine and Life Sciences</a:t>
            </a:r>
          </a:p>
        </p:txBody>
      </p:sp>
      <p:sp>
        <p:nvSpPr>
          <p:cNvPr id="599" name="Casus"/>
          <p:cNvSpPr txBox="1">
            <a:spLocks noGrp="1"/>
          </p:cNvSpPr>
          <p:nvPr>
            <p:ph type="title"/>
          </p:nvPr>
        </p:nvSpPr>
        <p:spPr>
          <a:xfrm>
            <a:off x="871502" y="1051966"/>
            <a:ext cx="11595101" cy="1234034"/>
          </a:xfrm>
          <a:prstGeom prst="rect">
            <a:avLst/>
          </a:prstGeom>
        </p:spPr>
        <p:txBody>
          <a:bodyPr/>
          <a:lstStyle>
            <a:lvl1pPr>
              <a:defRPr sz="5400"/>
            </a:lvl1pPr>
          </a:lstStyle>
          <a:p>
            <a:r>
              <a:t>Casus</a:t>
            </a:r>
          </a:p>
        </p:txBody>
      </p:sp>
      <p:sp>
        <p:nvSpPr>
          <p:cNvPr id="600" name="Female 45 yrs…"/>
          <p:cNvSpPr txBox="1">
            <a:spLocks noGrp="1"/>
          </p:cNvSpPr>
          <p:nvPr>
            <p:ph type="body" idx="1"/>
          </p:nvPr>
        </p:nvSpPr>
        <p:spPr>
          <a:xfrm>
            <a:off x="871502" y="2273300"/>
            <a:ext cx="11595101" cy="7480300"/>
          </a:xfrm>
          <a:prstGeom prst="rect">
            <a:avLst/>
          </a:prstGeom>
        </p:spPr>
        <p:txBody>
          <a:bodyPr/>
          <a:lstStyle/>
          <a:p>
            <a:pPr>
              <a:buClr>
                <a:srgbClr val="00274E"/>
              </a:buClr>
              <a:buFont typeface="Verdana"/>
            </a:pPr>
            <a:r>
              <a:t>Female 45 yrs</a:t>
            </a:r>
          </a:p>
          <a:p>
            <a:pPr>
              <a:buClr>
                <a:srgbClr val="00274E"/>
              </a:buClr>
              <a:buFont typeface="Verdana"/>
            </a:pPr>
            <a:r>
              <a:t>Severe depersonalisation syndrome</a:t>
            </a:r>
          </a:p>
          <a:p>
            <a:pPr lvl="1">
              <a:buClr>
                <a:srgbClr val="00274E"/>
              </a:buClr>
              <a:buFont typeface="Verdana"/>
            </a:pPr>
            <a:r>
              <a:t>She felt like she was dead</a:t>
            </a:r>
          </a:p>
          <a:p>
            <a:pPr marL="285750" indent="-285750">
              <a:spcBef>
                <a:spcPts val="900"/>
              </a:spcBef>
              <a:buClr>
                <a:srgbClr val="00274E"/>
              </a:buClr>
              <a:buFont typeface="Verdana"/>
              <a:buChar char="–"/>
              <a:defRPr sz="3800"/>
            </a:pPr>
            <a:r>
              <a:t>Treatment: Clomipramine 150 mg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00">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60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60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600">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60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 grpId="1" animBg="1" advAuto="0"/>
      <p:bldP spid="600" grpId="2"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Rechthoek"/>
          <p:cNvSpPr/>
          <p:nvPr/>
        </p:nvSpPr>
        <p:spPr>
          <a:xfrm>
            <a:off x="0" y="0"/>
            <a:ext cx="13004800" cy="9753600"/>
          </a:xfrm>
          <a:prstGeom prst="roundRect">
            <a:avLst>
              <a:gd name="adj" fmla="val 0"/>
            </a:avLst>
          </a:prstGeom>
          <a:solidFill>
            <a:srgbClr val="FFFFFF"/>
          </a:solidFill>
          <a:ln w="127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605" name="image.png" descr="image.png"/>
          <p:cNvPicPr>
            <a:picLocks/>
          </p:cNvPicPr>
          <p:nvPr/>
        </p:nvPicPr>
        <p:blipFill>
          <a:blip r:embed="rId2">
            <a:extLst/>
          </a:blip>
          <a:stretch>
            <a:fillRect/>
          </a:stretch>
        </p:blipFill>
        <p:spPr>
          <a:xfrm>
            <a:off x="0" y="0"/>
            <a:ext cx="13004800" cy="9753601"/>
          </a:xfrm>
          <a:prstGeom prst="rect">
            <a:avLst/>
          </a:prstGeom>
          <a:ln w="12700">
            <a:miter lim="400000"/>
          </a:ln>
        </p:spPr>
      </p:pic>
      <p:pic>
        <p:nvPicPr>
          <p:cNvPr id="606" name="image.png" descr="image.png"/>
          <p:cNvPicPr>
            <a:picLocks/>
          </p:cNvPicPr>
          <p:nvPr/>
        </p:nvPicPr>
        <p:blipFill>
          <a:blip r:embed="rId3">
            <a:extLst/>
          </a:blip>
          <a:stretch>
            <a:fillRect/>
          </a:stretch>
        </p:blipFill>
        <p:spPr>
          <a:xfrm>
            <a:off x="0" y="9017000"/>
            <a:ext cx="13004800" cy="736601"/>
          </a:xfrm>
          <a:prstGeom prst="rect">
            <a:avLst/>
          </a:prstGeom>
          <a:ln w="12700">
            <a:miter lim="400000"/>
          </a:ln>
        </p:spPr>
      </p:pic>
      <p:sp>
        <p:nvSpPr>
          <p:cNvPr id="607" name="Faculty of Health, Medicine and Life Sciences"/>
          <p:cNvSpPr txBox="1"/>
          <p:nvPr/>
        </p:nvSpPr>
        <p:spPr>
          <a:xfrm>
            <a:off x="496711" y="9119164"/>
            <a:ext cx="11531601" cy="241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1295400">
              <a:buClr>
                <a:srgbClr val="FFFFFF"/>
              </a:buClr>
              <a:buFont typeface="Verdana"/>
              <a:defRPr sz="1600" b="1">
                <a:solidFill>
                  <a:srgbClr val="FFFFFF"/>
                </a:solidFill>
                <a:uFill>
                  <a:solidFill>
                    <a:srgbClr val="FFFFFF"/>
                  </a:solidFill>
                </a:uFill>
                <a:latin typeface="Verdana"/>
                <a:ea typeface="Verdana"/>
                <a:cs typeface="Verdana"/>
                <a:sym typeface="Verdana"/>
              </a:defRPr>
            </a:lvl1pPr>
          </a:lstStyle>
          <a:p>
            <a:r>
              <a:t>Faculty of Health, Medicine and Life Sciences</a:t>
            </a:r>
          </a:p>
        </p:txBody>
      </p:sp>
      <p:sp>
        <p:nvSpPr>
          <p:cNvPr id="608" name="Myoclonus"/>
          <p:cNvSpPr txBox="1">
            <a:spLocks noGrp="1"/>
          </p:cNvSpPr>
          <p:nvPr>
            <p:ph type="title"/>
          </p:nvPr>
        </p:nvSpPr>
        <p:spPr>
          <a:xfrm>
            <a:off x="871502" y="1143000"/>
            <a:ext cx="11595101" cy="1955800"/>
          </a:xfrm>
          <a:prstGeom prst="rect">
            <a:avLst/>
          </a:prstGeom>
        </p:spPr>
        <p:txBody>
          <a:bodyPr/>
          <a:lstStyle/>
          <a:p>
            <a:r>
              <a:t>Myoclonus</a:t>
            </a:r>
          </a:p>
        </p:txBody>
      </p:sp>
      <p:sp>
        <p:nvSpPr>
          <p:cNvPr id="609" name="Irregular, involuntary, shock-like contractions or spasms of a muscle or muscle group"/>
          <p:cNvSpPr txBox="1">
            <a:spLocks noGrp="1"/>
          </p:cNvSpPr>
          <p:nvPr>
            <p:ph type="body" idx="1"/>
          </p:nvPr>
        </p:nvSpPr>
        <p:spPr>
          <a:xfrm>
            <a:off x="871502" y="2273300"/>
            <a:ext cx="11595101" cy="7480300"/>
          </a:xfrm>
          <a:prstGeom prst="rect">
            <a:avLst/>
          </a:prstGeom>
        </p:spPr>
        <p:txBody>
          <a:bodyPr/>
          <a:lstStyle>
            <a:lvl1pPr>
              <a:buClr>
                <a:srgbClr val="00274E"/>
              </a:buClr>
              <a:buFont typeface="Verdana"/>
            </a:lvl1pPr>
          </a:lstStyle>
          <a:p>
            <a:r>
              <a:t>Irregular, involuntary, shock-like contractions or spasms of a muscle or muscle group</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Conclusions"/>
          <p:cNvSpPr txBox="1">
            <a:spLocks noGrp="1"/>
          </p:cNvSpPr>
          <p:nvPr>
            <p:ph type="title"/>
          </p:nvPr>
        </p:nvSpPr>
        <p:spPr>
          <a:xfrm>
            <a:off x="871502" y="1409700"/>
            <a:ext cx="11595101" cy="1409700"/>
          </a:xfrm>
          <a:prstGeom prst="rect">
            <a:avLst/>
          </a:prstGeom>
        </p:spPr>
        <p:txBody>
          <a:bodyPr/>
          <a:lstStyle/>
          <a:p>
            <a:r>
              <a:t>Conclusions</a:t>
            </a:r>
          </a:p>
        </p:txBody>
      </p:sp>
      <p:sp>
        <p:nvSpPr>
          <p:cNvPr id="612" name="Acute drug induced movement disorders…"/>
          <p:cNvSpPr txBox="1">
            <a:spLocks noGrp="1"/>
          </p:cNvSpPr>
          <p:nvPr>
            <p:ph type="body" idx="1"/>
          </p:nvPr>
        </p:nvSpPr>
        <p:spPr>
          <a:xfrm>
            <a:off x="871502" y="2273300"/>
            <a:ext cx="11595101" cy="6388100"/>
          </a:xfrm>
          <a:prstGeom prst="rect">
            <a:avLst/>
          </a:prstGeom>
        </p:spPr>
        <p:txBody>
          <a:bodyPr/>
          <a:lstStyle/>
          <a:p>
            <a:pPr>
              <a:lnSpc>
                <a:spcPct val="90000"/>
              </a:lnSpc>
              <a:buClr>
                <a:srgbClr val="00274E"/>
              </a:buClr>
              <a:buFont typeface="Verdana"/>
            </a:pPr>
            <a:r>
              <a:t>Acute drug induced movement disorders </a:t>
            </a:r>
          </a:p>
          <a:p>
            <a:pPr lvl="1">
              <a:lnSpc>
                <a:spcPct val="90000"/>
              </a:lnSpc>
              <a:buClr>
                <a:srgbClr val="00274E"/>
              </a:buClr>
              <a:buFont typeface="Verdana"/>
            </a:pPr>
            <a:r>
              <a:t>Prevention is possible </a:t>
            </a:r>
          </a:p>
          <a:p>
            <a:pPr lvl="1">
              <a:lnSpc>
                <a:spcPct val="90000"/>
              </a:lnSpc>
              <a:buClr>
                <a:srgbClr val="00274E"/>
              </a:buClr>
              <a:buFont typeface="Verdana"/>
            </a:pPr>
            <a:r>
              <a:t>Treatment is often straightforward</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election of drugs that may induce movement disorders"/>
          <p:cNvSpPr txBox="1">
            <a:spLocks noGrp="1"/>
          </p:cNvSpPr>
          <p:nvPr>
            <p:ph type="title"/>
          </p:nvPr>
        </p:nvSpPr>
        <p:spPr>
          <a:xfrm>
            <a:off x="647700" y="1206500"/>
            <a:ext cx="12141200" cy="1409700"/>
          </a:xfrm>
          <a:prstGeom prst="rect">
            <a:avLst/>
          </a:prstGeom>
        </p:spPr>
        <p:txBody>
          <a:bodyPr/>
          <a:lstStyle>
            <a:lvl1pPr>
              <a:defRPr sz="3800"/>
            </a:lvl1pPr>
          </a:lstStyle>
          <a:p>
            <a:r>
              <a:t>Selection of drugs that may induce movement disorders</a:t>
            </a:r>
          </a:p>
        </p:txBody>
      </p:sp>
      <p:sp>
        <p:nvSpPr>
          <p:cNvPr id="388" name="Antipsychotics…"/>
          <p:cNvSpPr txBox="1">
            <a:spLocks noGrp="1"/>
          </p:cNvSpPr>
          <p:nvPr>
            <p:ph type="body" idx="1"/>
          </p:nvPr>
        </p:nvSpPr>
        <p:spPr>
          <a:xfrm>
            <a:off x="496711" y="2451100"/>
            <a:ext cx="11857850" cy="7048500"/>
          </a:xfrm>
          <a:prstGeom prst="rect">
            <a:avLst/>
          </a:prstGeom>
        </p:spPr>
        <p:txBody>
          <a:bodyPr/>
          <a:lstStyle/>
          <a:p>
            <a:pPr>
              <a:buClr>
                <a:srgbClr val="00274E"/>
              </a:buClr>
              <a:buFont typeface="Verdana"/>
              <a:defRPr sz="3400"/>
            </a:pPr>
            <a:r>
              <a:t>Antipsychotics</a:t>
            </a:r>
          </a:p>
          <a:p>
            <a:pPr>
              <a:buClr>
                <a:srgbClr val="00274E"/>
              </a:buClr>
              <a:buFont typeface="Verdana"/>
              <a:defRPr sz="3400"/>
            </a:pPr>
            <a:r>
              <a:t>Antiemetic</a:t>
            </a:r>
          </a:p>
          <a:p>
            <a:pPr>
              <a:buClr>
                <a:srgbClr val="00274E"/>
              </a:buClr>
              <a:buFont typeface="Verdana"/>
              <a:defRPr sz="3400"/>
            </a:pPr>
            <a:r>
              <a:t>Antidepressants</a:t>
            </a:r>
          </a:p>
          <a:p>
            <a:pPr>
              <a:buClr>
                <a:srgbClr val="00274E"/>
              </a:buClr>
              <a:buFont typeface="Verdana"/>
              <a:defRPr sz="3400"/>
            </a:pPr>
            <a:r>
              <a:t>Antivertigo agents</a:t>
            </a:r>
          </a:p>
          <a:p>
            <a:pPr>
              <a:buClr>
                <a:srgbClr val="00274E"/>
              </a:buClr>
              <a:buFont typeface="Verdana"/>
              <a:defRPr sz="3400"/>
            </a:pPr>
            <a:r>
              <a:t>Mood stabilizers </a:t>
            </a:r>
          </a:p>
          <a:p>
            <a:pPr>
              <a:buClr>
                <a:srgbClr val="00274E"/>
              </a:buClr>
              <a:buFont typeface="Verdana"/>
              <a:defRPr sz="3400"/>
            </a:pPr>
            <a:r>
              <a:t>Sympathicomimetics (beta2-agonists)</a:t>
            </a:r>
          </a:p>
          <a:p>
            <a:pPr>
              <a:buClr>
                <a:srgbClr val="00274E"/>
              </a:buClr>
              <a:buFont typeface="Verdana"/>
              <a:defRPr sz="3400"/>
            </a:pPr>
            <a:r>
              <a:t>Stimulating agents (methylphenidate, cafein)</a:t>
            </a:r>
          </a:p>
          <a:p>
            <a:pPr>
              <a:buClr>
                <a:srgbClr val="00274E"/>
              </a:buClr>
              <a:buFont typeface="Verdana"/>
              <a:defRPr sz="3400"/>
            </a:pPr>
            <a:r>
              <a:t>Antimalaria agents (Mefloquine)</a:t>
            </a:r>
          </a:p>
          <a:p>
            <a:pPr>
              <a:buClr>
                <a:srgbClr val="00274E"/>
              </a:buClr>
              <a:buFont typeface="Verdana"/>
              <a:defRPr sz="3400"/>
            </a:pPr>
            <a:r>
              <a:t>Buspiron</a:t>
            </a:r>
          </a:p>
          <a:p>
            <a:pPr>
              <a:buClr>
                <a:srgbClr val="00274E"/>
              </a:buClr>
              <a:buFont typeface="Verdana"/>
              <a:defRPr sz="3400"/>
            </a:pPr>
            <a:r>
              <a:t>Cocaïne (after use or withdrawal)</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0" name="Tabel"/>
          <p:cNvGraphicFramePr/>
          <p:nvPr/>
        </p:nvGraphicFramePr>
        <p:xfrm>
          <a:off x="0" y="3213100"/>
          <a:ext cx="12885134" cy="1079500"/>
        </p:xfrm>
        <a:graphic>
          <a:graphicData uri="http://schemas.openxmlformats.org/drawingml/2006/table">
            <a:tbl>
              <a:tblPr>
                <a:tableStyleId>{8F44A2F1-9E1F-4B54-A3A2-5F16C0AD49E2}</a:tableStyleId>
              </a:tblPr>
              <a:tblGrid>
                <a:gridCol w="5134186">
                  <a:extLst>
                    <a:ext uri="{9D8B030D-6E8A-4147-A177-3AD203B41FA5}">
                      <a16:colId xmlns:a16="http://schemas.microsoft.com/office/drawing/2014/main" val="20000"/>
                    </a:ext>
                  </a:extLst>
                </a:gridCol>
                <a:gridCol w="740551">
                  <a:extLst>
                    <a:ext uri="{9D8B030D-6E8A-4147-A177-3AD203B41FA5}">
                      <a16:colId xmlns:a16="http://schemas.microsoft.com/office/drawing/2014/main" val="20001"/>
                    </a:ext>
                  </a:extLst>
                </a:gridCol>
                <a:gridCol w="801511">
                  <a:extLst>
                    <a:ext uri="{9D8B030D-6E8A-4147-A177-3AD203B41FA5}">
                      <a16:colId xmlns:a16="http://schemas.microsoft.com/office/drawing/2014/main" val="20002"/>
                    </a:ext>
                  </a:extLst>
                </a:gridCol>
                <a:gridCol w="923431">
                  <a:extLst>
                    <a:ext uri="{9D8B030D-6E8A-4147-A177-3AD203B41FA5}">
                      <a16:colId xmlns:a16="http://schemas.microsoft.com/office/drawing/2014/main" val="20003"/>
                    </a:ext>
                  </a:extLst>
                </a:gridCol>
                <a:gridCol w="821831">
                  <a:extLst>
                    <a:ext uri="{9D8B030D-6E8A-4147-A177-3AD203B41FA5}">
                      <a16:colId xmlns:a16="http://schemas.microsoft.com/office/drawing/2014/main" val="20004"/>
                    </a:ext>
                  </a:extLst>
                </a:gridCol>
                <a:gridCol w="862471">
                  <a:extLst>
                    <a:ext uri="{9D8B030D-6E8A-4147-A177-3AD203B41FA5}">
                      <a16:colId xmlns:a16="http://schemas.microsoft.com/office/drawing/2014/main" val="20005"/>
                    </a:ext>
                  </a:extLst>
                </a:gridCol>
                <a:gridCol w="946008">
                  <a:extLst>
                    <a:ext uri="{9D8B030D-6E8A-4147-A177-3AD203B41FA5}">
                      <a16:colId xmlns:a16="http://schemas.microsoft.com/office/drawing/2014/main" val="20006"/>
                    </a:ext>
                  </a:extLst>
                </a:gridCol>
                <a:gridCol w="885048">
                  <a:extLst>
                    <a:ext uri="{9D8B030D-6E8A-4147-A177-3AD203B41FA5}">
                      <a16:colId xmlns:a16="http://schemas.microsoft.com/office/drawing/2014/main" val="20007"/>
                    </a:ext>
                  </a:extLst>
                </a:gridCol>
                <a:gridCol w="903111">
                  <a:extLst>
                    <a:ext uri="{9D8B030D-6E8A-4147-A177-3AD203B41FA5}">
                      <a16:colId xmlns:a16="http://schemas.microsoft.com/office/drawing/2014/main" val="20008"/>
                    </a:ext>
                  </a:extLst>
                </a:gridCol>
                <a:gridCol w="866986">
                  <a:extLst>
                    <a:ext uri="{9D8B030D-6E8A-4147-A177-3AD203B41FA5}">
                      <a16:colId xmlns:a16="http://schemas.microsoft.com/office/drawing/2014/main" val="20009"/>
                    </a:ext>
                  </a:extLst>
                </a:gridCol>
              </a:tblGrid>
              <a:tr h="1079500">
                <a:tc>
                  <a:txBody>
                    <a:bodyPr/>
                    <a:lstStyle/>
                    <a:p>
                      <a:pPr marL="57814" marR="57814" algn="l" defTabSz="1295400">
                        <a:spcBef>
                          <a:spcPts val="2800"/>
                        </a:spcBef>
                      </a:pPr>
                      <a:r>
                        <a:rPr sz="3000" b="1">
                          <a:solidFill>
                            <a:srgbClr val="FFFFFF"/>
                          </a:solidFill>
                          <a:uFill>
                            <a:solidFill>
                              <a:srgbClr val="FFFFFF"/>
                            </a:solidFill>
                          </a:uFill>
                          <a:latin typeface="Calisto MT"/>
                          <a:ea typeface="Calisto MT"/>
                          <a:cs typeface="Calisto MT"/>
                          <a:sym typeface="Calisto MT"/>
                        </a:rPr>
                        <a:t>Days after start or dose increase  antipsychotics</a:t>
                      </a:r>
                    </a:p>
                  </a:txBody>
                  <a:tcPr marL="50800" marR="50800" marT="50800" marB="50800" horzOverflow="overflow">
                    <a:lnL w="12700">
                      <a:solidFill>
                        <a:srgbClr val="FFFFFF"/>
                      </a:solidFill>
                    </a:lnL>
                    <a:lnR w="12700">
                      <a:solidFill>
                        <a:srgbClr val="FFFFFF"/>
                      </a:solidFill>
                      <a:miter lim="400000"/>
                    </a:lnR>
                    <a:lnT w="12700">
                      <a:solidFill>
                        <a:srgbClr val="FFFFFF"/>
                      </a:solidFill>
                    </a:lnT>
                    <a:lnB w="38100">
                      <a:solidFill>
                        <a:srgbClr val="FFFFFF"/>
                      </a:solidFill>
                    </a:lnB>
                    <a:solidFill>
                      <a:srgbClr val="AB4541"/>
                    </a:solidFill>
                  </a:tcPr>
                </a:tc>
                <a:tc>
                  <a:txBody>
                    <a:bodyPr/>
                    <a:lstStyle/>
                    <a:p>
                      <a:pPr marL="57814" marR="57814" algn="l" defTabSz="1295400">
                        <a:spcBef>
                          <a:spcPts val="2800"/>
                        </a:spcBef>
                      </a:pPr>
                      <a:r>
                        <a:rPr sz="3000" b="1">
                          <a:solidFill>
                            <a:srgbClr val="FFFFFF"/>
                          </a:solidFill>
                          <a:uFill>
                            <a:solidFill>
                              <a:srgbClr val="FFFFFF"/>
                            </a:solidFill>
                          </a:uFill>
                          <a:latin typeface="Calisto MT"/>
                          <a:ea typeface="Calisto MT"/>
                          <a:cs typeface="Calisto MT"/>
                          <a:sym typeface="Calisto MT"/>
                        </a:rPr>
                        <a:t>0</a:t>
                      </a:r>
                    </a:p>
                  </a:txBody>
                  <a:tcPr marL="50800" marR="50800" marT="50800" marB="50800" horzOverflow="overflow">
                    <a:lnL w="12700">
                      <a:solidFill>
                        <a:srgbClr val="FFFFFF"/>
                      </a:solidFill>
                      <a:miter lim="400000"/>
                    </a:lnL>
                    <a:lnR w="12700">
                      <a:solidFill>
                        <a:srgbClr val="FFFFFF"/>
                      </a:solidFill>
                      <a:miter lim="400000"/>
                    </a:lnR>
                    <a:lnT w="12700">
                      <a:solidFill>
                        <a:srgbClr val="FFFFFF"/>
                      </a:solidFill>
                    </a:lnT>
                    <a:lnB w="38100">
                      <a:solidFill>
                        <a:srgbClr val="FFFFFF"/>
                      </a:solidFill>
                    </a:lnB>
                    <a:solidFill>
                      <a:srgbClr val="AB4541"/>
                    </a:solidFill>
                  </a:tcPr>
                </a:tc>
                <a:tc>
                  <a:txBody>
                    <a:bodyPr/>
                    <a:lstStyle/>
                    <a:p>
                      <a:pPr marL="57814" marR="57814" algn="l" defTabSz="1295400">
                        <a:spcBef>
                          <a:spcPts val="2800"/>
                        </a:spcBef>
                      </a:pPr>
                      <a:r>
                        <a:rPr sz="3000" b="1">
                          <a:solidFill>
                            <a:srgbClr val="FFFFFF"/>
                          </a:solidFill>
                          <a:uFill>
                            <a:solidFill>
                              <a:srgbClr val="FFFFFF"/>
                            </a:solidFill>
                          </a:uFill>
                          <a:latin typeface="Calisto MT"/>
                          <a:ea typeface="Calisto MT"/>
                          <a:cs typeface="Calisto MT"/>
                          <a:sym typeface="Calisto MT"/>
                        </a:rPr>
                        <a:t>1</a:t>
                      </a:r>
                    </a:p>
                  </a:txBody>
                  <a:tcPr marL="50800" marR="50800" marT="50800" marB="50800" horzOverflow="overflow">
                    <a:lnL w="12700">
                      <a:solidFill>
                        <a:srgbClr val="FFFFFF"/>
                      </a:solidFill>
                      <a:miter lim="400000"/>
                    </a:lnL>
                    <a:lnR w="12700">
                      <a:solidFill>
                        <a:srgbClr val="FFFFFF"/>
                      </a:solidFill>
                      <a:miter lim="400000"/>
                    </a:lnR>
                    <a:lnT w="12700">
                      <a:solidFill>
                        <a:srgbClr val="FFFFFF"/>
                      </a:solidFill>
                    </a:lnT>
                    <a:lnB w="38100">
                      <a:solidFill>
                        <a:srgbClr val="FFFFFF"/>
                      </a:solidFill>
                    </a:lnB>
                    <a:solidFill>
                      <a:srgbClr val="AB4541"/>
                    </a:solidFill>
                  </a:tcPr>
                </a:tc>
                <a:tc>
                  <a:txBody>
                    <a:bodyPr/>
                    <a:lstStyle/>
                    <a:p>
                      <a:pPr marL="57814" marR="57814" algn="l" defTabSz="1295400">
                        <a:spcBef>
                          <a:spcPts val="2800"/>
                        </a:spcBef>
                      </a:pPr>
                      <a:r>
                        <a:rPr sz="3000" b="1">
                          <a:solidFill>
                            <a:srgbClr val="FFFFFF"/>
                          </a:solidFill>
                          <a:uFill>
                            <a:solidFill>
                              <a:srgbClr val="FFFFFF"/>
                            </a:solidFill>
                          </a:uFill>
                          <a:latin typeface="Calisto MT"/>
                          <a:ea typeface="Calisto MT"/>
                          <a:cs typeface="Calisto MT"/>
                          <a:sym typeface="Calisto MT"/>
                        </a:rPr>
                        <a:t>2</a:t>
                      </a:r>
                    </a:p>
                  </a:txBody>
                  <a:tcPr marL="50800" marR="50800" marT="50800" marB="50800" horzOverflow="overflow">
                    <a:lnL w="12700">
                      <a:solidFill>
                        <a:srgbClr val="FFFFFF"/>
                      </a:solidFill>
                      <a:miter lim="400000"/>
                    </a:lnL>
                    <a:lnR w="12700">
                      <a:solidFill>
                        <a:srgbClr val="FFFFFF"/>
                      </a:solidFill>
                      <a:miter lim="400000"/>
                    </a:lnR>
                    <a:lnT w="12700">
                      <a:solidFill>
                        <a:srgbClr val="FFFFFF"/>
                      </a:solidFill>
                    </a:lnT>
                    <a:lnB w="38100">
                      <a:solidFill>
                        <a:srgbClr val="FFFFFF"/>
                      </a:solidFill>
                    </a:lnB>
                    <a:solidFill>
                      <a:srgbClr val="AB4541"/>
                    </a:solidFill>
                  </a:tcPr>
                </a:tc>
                <a:tc>
                  <a:txBody>
                    <a:bodyPr/>
                    <a:lstStyle/>
                    <a:p>
                      <a:pPr marL="57814" marR="57814" algn="l" defTabSz="1295400">
                        <a:spcBef>
                          <a:spcPts val="2800"/>
                        </a:spcBef>
                      </a:pPr>
                      <a:r>
                        <a:rPr sz="3000" b="1">
                          <a:solidFill>
                            <a:srgbClr val="FFFFFF"/>
                          </a:solidFill>
                          <a:uFill>
                            <a:solidFill>
                              <a:srgbClr val="FFFFFF"/>
                            </a:solidFill>
                          </a:uFill>
                          <a:latin typeface="Calisto MT"/>
                          <a:ea typeface="Calisto MT"/>
                          <a:cs typeface="Calisto MT"/>
                          <a:sym typeface="Calisto MT"/>
                        </a:rPr>
                        <a:t>3</a:t>
                      </a:r>
                    </a:p>
                  </a:txBody>
                  <a:tcPr marL="50800" marR="50800" marT="50800" marB="50800" horzOverflow="overflow">
                    <a:lnL w="12700">
                      <a:solidFill>
                        <a:srgbClr val="FFFFFF"/>
                      </a:solidFill>
                      <a:miter lim="400000"/>
                    </a:lnL>
                    <a:lnR w="12700">
                      <a:solidFill>
                        <a:srgbClr val="FFFFFF"/>
                      </a:solidFill>
                      <a:miter lim="400000"/>
                    </a:lnR>
                    <a:lnT w="12700">
                      <a:solidFill>
                        <a:srgbClr val="FFFFFF"/>
                      </a:solidFill>
                    </a:lnT>
                    <a:lnB w="38100">
                      <a:solidFill>
                        <a:srgbClr val="FFFFFF"/>
                      </a:solidFill>
                    </a:lnB>
                    <a:solidFill>
                      <a:srgbClr val="AB4541"/>
                    </a:solidFill>
                  </a:tcPr>
                </a:tc>
                <a:tc>
                  <a:txBody>
                    <a:bodyPr/>
                    <a:lstStyle/>
                    <a:p>
                      <a:pPr marL="57814" marR="57814" algn="l" defTabSz="1295400">
                        <a:spcBef>
                          <a:spcPts val="2800"/>
                        </a:spcBef>
                      </a:pPr>
                      <a:r>
                        <a:rPr sz="3000" b="1">
                          <a:solidFill>
                            <a:srgbClr val="FFFFFF"/>
                          </a:solidFill>
                          <a:uFill>
                            <a:solidFill>
                              <a:srgbClr val="FFFFFF"/>
                            </a:solidFill>
                          </a:uFill>
                          <a:latin typeface="Calisto MT"/>
                          <a:ea typeface="Calisto MT"/>
                          <a:cs typeface="Calisto MT"/>
                          <a:sym typeface="Calisto MT"/>
                        </a:rPr>
                        <a:t>4</a:t>
                      </a:r>
                    </a:p>
                  </a:txBody>
                  <a:tcPr marL="50800" marR="50800" marT="50800" marB="50800" horzOverflow="overflow">
                    <a:lnL w="12700">
                      <a:solidFill>
                        <a:srgbClr val="FFFFFF"/>
                      </a:solidFill>
                      <a:miter lim="400000"/>
                    </a:lnL>
                    <a:lnR w="12700">
                      <a:solidFill>
                        <a:srgbClr val="FFFFFF"/>
                      </a:solidFill>
                      <a:miter lim="400000"/>
                    </a:lnR>
                    <a:lnT w="12700">
                      <a:solidFill>
                        <a:srgbClr val="FFFFFF"/>
                      </a:solidFill>
                    </a:lnT>
                    <a:lnB w="38100">
                      <a:solidFill>
                        <a:srgbClr val="FFFFFF"/>
                      </a:solidFill>
                    </a:lnB>
                    <a:solidFill>
                      <a:srgbClr val="AB4541"/>
                    </a:solidFill>
                  </a:tcPr>
                </a:tc>
                <a:tc>
                  <a:txBody>
                    <a:bodyPr/>
                    <a:lstStyle/>
                    <a:p>
                      <a:pPr marL="57814" marR="57814" algn="l" defTabSz="1295400">
                        <a:spcBef>
                          <a:spcPts val="2800"/>
                        </a:spcBef>
                      </a:pPr>
                      <a:r>
                        <a:rPr sz="3000" b="1">
                          <a:solidFill>
                            <a:srgbClr val="FFFFFF"/>
                          </a:solidFill>
                          <a:uFill>
                            <a:solidFill>
                              <a:srgbClr val="FFFFFF"/>
                            </a:solidFill>
                          </a:uFill>
                          <a:latin typeface="Calisto MT"/>
                          <a:ea typeface="Calisto MT"/>
                          <a:cs typeface="Calisto MT"/>
                          <a:sym typeface="Calisto MT"/>
                        </a:rPr>
                        <a:t>5</a:t>
                      </a:r>
                    </a:p>
                  </a:txBody>
                  <a:tcPr marL="50800" marR="50800" marT="50800" marB="50800" horzOverflow="overflow">
                    <a:lnL w="12700">
                      <a:solidFill>
                        <a:srgbClr val="FFFFFF"/>
                      </a:solidFill>
                      <a:miter lim="400000"/>
                    </a:lnL>
                    <a:lnR w="12700">
                      <a:solidFill>
                        <a:srgbClr val="FFFFFF"/>
                      </a:solidFill>
                      <a:miter lim="400000"/>
                    </a:lnR>
                    <a:lnT w="12700">
                      <a:solidFill>
                        <a:srgbClr val="FFFFFF"/>
                      </a:solidFill>
                    </a:lnT>
                    <a:lnB w="38100">
                      <a:solidFill>
                        <a:srgbClr val="FFFFFF"/>
                      </a:solidFill>
                    </a:lnB>
                    <a:solidFill>
                      <a:srgbClr val="AB4541"/>
                    </a:solidFill>
                  </a:tcPr>
                </a:tc>
                <a:tc>
                  <a:txBody>
                    <a:bodyPr/>
                    <a:lstStyle/>
                    <a:p>
                      <a:pPr marL="57814" marR="57814" algn="l" defTabSz="1295400">
                        <a:spcBef>
                          <a:spcPts val="2800"/>
                        </a:spcBef>
                      </a:pPr>
                      <a:r>
                        <a:rPr sz="3000" b="1">
                          <a:solidFill>
                            <a:srgbClr val="FFFFFF"/>
                          </a:solidFill>
                          <a:uFill>
                            <a:solidFill>
                              <a:srgbClr val="FFFFFF"/>
                            </a:solidFill>
                          </a:uFill>
                          <a:latin typeface="Calisto MT"/>
                          <a:ea typeface="Calisto MT"/>
                          <a:cs typeface="Calisto MT"/>
                          <a:sym typeface="Calisto MT"/>
                        </a:rPr>
                        <a:t>6</a:t>
                      </a:r>
                    </a:p>
                  </a:txBody>
                  <a:tcPr marL="50800" marR="50800" marT="50800" marB="50800" horzOverflow="overflow">
                    <a:lnL w="12700">
                      <a:solidFill>
                        <a:srgbClr val="FFFFFF"/>
                      </a:solidFill>
                      <a:miter lim="400000"/>
                    </a:lnL>
                    <a:lnR w="12700">
                      <a:solidFill>
                        <a:srgbClr val="FFFFFF"/>
                      </a:solidFill>
                      <a:miter lim="400000"/>
                    </a:lnR>
                    <a:lnT w="12700">
                      <a:solidFill>
                        <a:srgbClr val="FFFFFF"/>
                      </a:solidFill>
                    </a:lnT>
                    <a:lnB w="38100">
                      <a:solidFill>
                        <a:srgbClr val="FFFFFF"/>
                      </a:solidFill>
                    </a:lnB>
                    <a:solidFill>
                      <a:srgbClr val="AB4541"/>
                    </a:solidFill>
                  </a:tcPr>
                </a:tc>
                <a:tc>
                  <a:txBody>
                    <a:bodyPr/>
                    <a:lstStyle/>
                    <a:p>
                      <a:pPr marL="57814" marR="57814" algn="l" defTabSz="1295400">
                        <a:spcBef>
                          <a:spcPts val="2800"/>
                        </a:spcBef>
                      </a:pPr>
                      <a:r>
                        <a:rPr sz="3000" b="1">
                          <a:solidFill>
                            <a:srgbClr val="FFFFFF"/>
                          </a:solidFill>
                          <a:uFill>
                            <a:solidFill>
                              <a:srgbClr val="FFFFFF"/>
                            </a:solidFill>
                          </a:uFill>
                          <a:latin typeface="Calisto MT"/>
                          <a:ea typeface="Calisto MT"/>
                          <a:cs typeface="Calisto MT"/>
                          <a:sym typeface="Calisto MT"/>
                        </a:rPr>
                        <a:t>7</a:t>
                      </a:r>
                    </a:p>
                  </a:txBody>
                  <a:tcPr marL="50800" marR="50800" marT="50800" marB="50800" horzOverflow="overflow">
                    <a:lnL w="12700">
                      <a:solidFill>
                        <a:srgbClr val="FFFFFF"/>
                      </a:solidFill>
                      <a:miter lim="400000"/>
                    </a:lnL>
                    <a:lnR w="12700">
                      <a:solidFill>
                        <a:srgbClr val="FFFFFF"/>
                      </a:solidFill>
                      <a:miter lim="400000"/>
                    </a:lnR>
                    <a:lnT w="12700">
                      <a:solidFill>
                        <a:srgbClr val="FFFFFF"/>
                      </a:solidFill>
                    </a:lnT>
                    <a:lnB w="38100">
                      <a:solidFill>
                        <a:srgbClr val="FFFFFF"/>
                      </a:solidFill>
                    </a:lnB>
                    <a:solidFill>
                      <a:srgbClr val="AB4541"/>
                    </a:solidFill>
                  </a:tcPr>
                </a:tc>
                <a:tc>
                  <a:txBody>
                    <a:bodyPr/>
                    <a:lstStyle/>
                    <a:p>
                      <a:pPr marL="57814" marR="57814" algn="l" defTabSz="1295400">
                        <a:spcBef>
                          <a:spcPts val="2800"/>
                        </a:spcBef>
                      </a:pPr>
                      <a:r>
                        <a:rPr sz="3000" b="1">
                          <a:solidFill>
                            <a:srgbClr val="FFFFFF"/>
                          </a:solidFill>
                          <a:uFill>
                            <a:solidFill>
                              <a:srgbClr val="FFFFFF"/>
                            </a:solidFill>
                          </a:uFill>
                          <a:latin typeface="Calisto MT"/>
                          <a:ea typeface="Calisto MT"/>
                          <a:cs typeface="Calisto MT"/>
                          <a:sym typeface="Calisto MT"/>
                        </a:rPr>
                        <a:t>50</a:t>
                      </a:r>
                    </a:p>
                  </a:txBody>
                  <a:tcPr marL="50800" marR="50800" marT="50800" marB="50800" horzOverflow="overflow">
                    <a:lnL w="12700">
                      <a:solidFill>
                        <a:srgbClr val="FFFFFF"/>
                      </a:solidFill>
                      <a:miter lim="400000"/>
                    </a:lnL>
                    <a:lnR w="12700">
                      <a:solidFill>
                        <a:srgbClr val="FFFFFF"/>
                      </a:solidFill>
                    </a:lnR>
                    <a:lnT w="12700">
                      <a:solidFill>
                        <a:srgbClr val="FFFFFF"/>
                      </a:solidFill>
                    </a:lnT>
                    <a:lnB w="38100">
                      <a:solidFill>
                        <a:srgbClr val="FFFFFF"/>
                      </a:solidFill>
                    </a:lnB>
                    <a:solidFill>
                      <a:srgbClr val="AB4541"/>
                    </a:solidFill>
                  </a:tcPr>
                </a:tc>
                <a:extLst>
                  <a:ext uri="{0D108BD9-81ED-4DB2-BD59-A6C34878D82A}">
                    <a16:rowId xmlns:a16="http://schemas.microsoft.com/office/drawing/2014/main" val="10000"/>
                  </a:ext>
                </a:extLst>
              </a:tr>
            </a:tbl>
          </a:graphicData>
        </a:graphic>
      </p:graphicFrame>
      <p:pic>
        <p:nvPicPr>
          <p:cNvPr id="391" name="Acute dystonie1a.jpg" descr="Acute dystonie1a.jpg"/>
          <p:cNvPicPr>
            <a:picLocks/>
          </p:cNvPicPr>
          <p:nvPr/>
        </p:nvPicPr>
        <p:blipFill>
          <a:blip r:embed="rId2">
            <a:extLst/>
          </a:blip>
          <a:stretch>
            <a:fillRect/>
          </a:stretch>
        </p:blipFill>
        <p:spPr>
          <a:xfrm>
            <a:off x="5730240" y="0"/>
            <a:ext cx="3635023" cy="2431627"/>
          </a:xfrm>
          <a:prstGeom prst="rect">
            <a:avLst/>
          </a:prstGeom>
          <a:ln w="12700">
            <a:miter lim="400000"/>
          </a:ln>
        </p:spPr>
      </p:pic>
      <p:sp>
        <p:nvSpPr>
          <p:cNvPr id="392" name="Acute dystonia 1- 4 days"/>
          <p:cNvSpPr txBox="1"/>
          <p:nvPr/>
        </p:nvSpPr>
        <p:spPr>
          <a:xfrm>
            <a:off x="4827129" y="2370666"/>
            <a:ext cx="6273801" cy="635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57799" marR="57799" defTabSz="647700">
              <a:buClr>
                <a:srgbClr val="424242"/>
              </a:buClr>
              <a:buFont typeface="Arial"/>
              <a:defRPr sz="3800">
                <a:solidFill>
                  <a:srgbClr val="424242"/>
                </a:solidFill>
                <a:uFill>
                  <a:solidFill>
                    <a:srgbClr val="424242"/>
                  </a:solidFill>
                </a:uFill>
                <a:latin typeface="Arial"/>
                <a:ea typeface="Arial"/>
                <a:cs typeface="Arial"/>
                <a:sym typeface="Arial"/>
              </a:defRPr>
            </a:lvl1pPr>
          </a:lstStyle>
          <a:p>
            <a:r>
              <a:t>Acute dystonia 1- 4 days</a:t>
            </a:r>
          </a:p>
        </p:txBody>
      </p:sp>
      <p:sp>
        <p:nvSpPr>
          <p:cNvPr id="393" name="Akathisia…"/>
          <p:cNvSpPr txBox="1"/>
          <p:nvPr/>
        </p:nvSpPr>
        <p:spPr>
          <a:xfrm>
            <a:off x="2628053" y="8220568"/>
            <a:ext cx="5816601" cy="1181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57799" marR="57799" defTabSz="647700">
              <a:buClr>
                <a:srgbClr val="424242"/>
              </a:buClr>
              <a:buFont typeface="Arial"/>
              <a:defRPr sz="3800">
                <a:solidFill>
                  <a:srgbClr val="424242"/>
                </a:solidFill>
                <a:uFill>
                  <a:solidFill>
                    <a:srgbClr val="424242"/>
                  </a:solidFill>
                </a:uFill>
                <a:latin typeface="Arial"/>
                <a:ea typeface="Arial"/>
                <a:cs typeface="Arial"/>
                <a:sym typeface="Arial"/>
              </a:defRPr>
            </a:pPr>
            <a:r>
              <a:t>Akathisia</a:t>
            </a:r>
          </a:p>
          <a:p>
            <a:pPr marL="57799" marR="57799" defTabSz="647700">
              <a:buClr>
                <a:srgbClr val="424242"/>
              </a:buClr>
              <a:buFont typeface="Arial"/>
              <a:defRPr sz="3800">
                <a:solidFill>
                  <a:srgbClr val="424242"/>
                </a:solidFill>
                <a:uFill>
                  <a:solidFill>
                    <a:srgbClr val="424242"/>
                  </a:solidFill>
                </a:uFill>
                <a:latin typeface="Arial"/>
                <a:ea typeface="Arial"/>
                <a:cs typeface="Arial"/>
                <a:sym typeface="Arial"/>
              </a:defRPr>
            </a:pPr>
            <a:r>
              <a:t>Few hours to a week</a:t>
            </a:r>
          </a:p>
        </p:txBody>
      </p:sp>
      <p:sp>
        <p:nvSpPr>
          <p:cNvPr id="394" name="Parkinsonism…"/>
          <p:cNvSpPr txBox="1"/>
          <p:nvPr/>
        </p:nvSpPr>
        <p:spPr>
          <a:xfrm>
            <a:off x="8483600" y="8317653"/>
            <a:ext cx="5562600" cy="1181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57799" marR="57799" defTabSz="647700">
              <a:buClr>
                <a:srgbClr val="424242"/>
              </a:buClr>
              <a:buFont typeface="Arial"/>
              <a:defRPr sz="3800">
                <a:solidFill>
                  <a:srgbClr val="424242"/>
                </a:solidFill>
                <a:uFill>
                  <a:solidFill>
                    <a:srgbClr val="424242"/>
                  </a:solidFill>
                </a:uFill>
                <a:latin typeface="Arial"/>
                <a:ea typeface="Arial"/>
                <a:cs typeface="Arial"/>
                <a:sym typeface="Arial"/>
              </a:defRPr>
            </a:pPr>
            <a:r>
              <a:t>Parkinsonism</a:t>
            </a:r>
          </a:p>
          <a:p>
            <a:pPr marL="57799" marR="57799" defTabSz="647700">
              <a:buClr>
                <a:srgbClr val="424242"/>
              </a:buClr>
              <a:buFont typeface="Arial"/>
              <a:defRPr sz="3800">
                <a:solidFill>
                  <a:srgbClr val="424242"/>
                </a:solidFill>
                <a:uFill>
                  <a:solidFill>
                    <a:srgbClr val="424242"/>
                  </a:solidFill>
                </a:uFill>
                <a:latin typeface="Arial"/>
                <a:ea typeface="Arial"/>
                <a:cs typeface="Arial"/>
                <a:sym typeface="Arial"/>
              </a:defRPr>
            </a:pPr>
            <a:r>
              <a:t>1 - 50 days</a:t>
            </a:r>
          </a:p>
        </p:txBody>
      </p:sp>
      <p:pic>
        <p:nvPicPr>
          <p:cNvPr id="395" name="image.png" descr="image.png"/>
          <p:cNvPicPr>
            <a:picLocks/>
          </p:cNvPicPr>
          <p:nvPr/>
        </p:nvPicPr>
        <p:blipFill>
          <a:blip r:embed="rId3">
            <a:extLst/>
          </a:blip>
          <a:stretch>
            <a:fillRect/>
          </a:stretch>
        </p:blipFill>
        <p:spPr>
          <a:xfrm>
            <a:off x="7890933" y="4737100"/>
            <a:ext cx="4531361" cy="3397956"/>
          </a:xfrm>
          <a:prstGeom prst="rect">
            <a:avLst/>
          </a:prstGeom>
          <a:ln w="25400">
            <a:solidFill>
              <a:srgbClr val="FFFFFF"/>
            </a:solidFill>
            <a:miter lim="400000"/>
          </a:ln>
        </p:spPr>
      </p:pic>
      <p:pic>
        <p:nvPicPr>
          <p:cNvPr id="396" name="image.png" descr="image.png"/>
          <p:cNvPicPr>
            <a:picLocks/>
          </p:cNvPicPr>
          <p:nvPr/>
        </p:nvPicPr>
        <p:blipFill>
          <a:blip r:embed="rId4">
            <a:extLst/>
          </a:blip>
          <a:stretch>
            <a:fillRect/>
          </a:stretch>
        </p:blipFill>
        <p:spPr>
          <a:xfrm>
            <a:off x="2781300" y="4737100"/>
            <a:ext cx="4463627" cy="3348285"/>
          </a:xfrm>
          <a:prstGeom prst="rect">
            <a:avLst/>
          </a:prstGeom>
          <a:ln w="25400">
            <a:solidFill>
              <a:srgbClr val="FFFFFF"/>
            </a:solidFill>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Doctor, something is very wrong with my daughter!’"/>
          <p:cNvSpPr txBox="1">
            <a:spLocks noGrp="1"/>
          </p:cNvSpPr>
          <p:nvPr>
            <p:ph type="title"/>
          </p:nvPr>
        </p:nvSpPr>
        <p:spPr>
          <a:xfrm>
            <a:off x="871502" y="1295400"/>
            <a:ext cx="11595101" cy="1625600"/>
          </a:xfrm>
          <a:prstGeom prst="rect">
            <a:avLst/>
          </a:prstGeom>
        </p:spPr>
        <p:txBody>
          <a:bodyPr/>
          <a:lstStyle>
            <a:lvl1pPr>
              <a:defRPr sz="4400"/>
            </a:lvl1pPr>
          </a:lstStyle>
          <a:p>
            <a:r>
              <a:t>‘Doctor, something is very wrong with my daughter!’</a:t>
            </a:r>
          </a:p>
        </p:txBody>
      </p:sp>
      <p:sp>
        <p:nvSpPr>
          <p:cNvPr id="399" name="12 yrs…"/>
          <p:cNvSpPr txBox="1">
            <a:spLocks noGrp="1"/>
          </p:cNvSpPr>
          <p:nvPr>
            <p:ph type="body" idx="1"/>
          </p:nvPr>
        </p:nvSpPr>
        <p:spPr>
          <a:xfrm>
            <a:off x="871502" y="2921000"/>
            <a:ext cx="11595101" cy="6832600"/>
          </a:xfrm>
          <a:prstGeom prst="rect">
            <a:avLst/>
          </a:prstGeom>
        </p:spPr>
        <p:txBody>
          <a:bodyPr/>
          <a:lstStyle/>
          <a:p>
            <a:pPr>
              <a:lnSpc>
                <a:spcPct val="90000"/>
              </a:lnSpc>
              <a:buClr>
                <a:srgbClr val="00274E"/>
              </a:buClr>
              <a:buFont typeface="Verdana"/>
            </a:pPr>
            <a:r>
              <a:t>12 yrs</a:t>
            </a:r>
          </a:p>
          <a:p>
            <a:pPr>
              <a:lnSpc>
                <a:spcPct val="90000"/>
              </a:lnSpc>
              <a:buClr>
                <a:srgbClr val="00274E"/>
              </a:buClr>
              <a:buFont typeface="Verdana"/>
            </a:pPr>
            <a:r>
              <a:t>Came to the Emergency room</a:t>
            </a:r>
          </a:p>
          <a:p>
            <a:pPr>
              <a:lnSpc>
                <a:spcPct val="90000"/>
              </a:lnSpc>
              <a:buClr>
                <a:srgbClr val="00274E"/>
              </a:buClr>
              <a:buFont typeface="Verdana"/>
            </a:pPr>
            <a:r>
              <a:t>Had to play a major role next day in the musical </a:t>
            </a:r>
          </a:p>
          <a:p>
            <a:pPr>
              <a:lnSpc>
                <a:spcPct val="90000"/>
              </a:lnSpc>
              <a:buClr>
                <a:srgbClr val="00274E"/>
              </a:buClr>
              <a:buFont typeface="Verdana"/>
            </a:pPr>
            <a:r>
              <a:t>No drugs and no medication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 name="Metoclopramide dytonia Knoll-001-2.m4v" descr="Metoclopramide dytonia Knoll-001-2.m4v"/>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2311400" y="850900"/>
            <a:ext cx="10069690" cy="805575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0" fill="hold"/>
                                        <p:tgtEl>
                                          <p:spTgt spid="40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0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Differential diagnosis"/>
          <p:cNvSpPr txBox="1">
            <a:spLocks noGrp="1"/>
          </p:cNvSpPr>
          <p:nvPr>
            <p:ph type="title"/>
          </p:nvPr>
        </p:nvSpPr>
        <p:spPr>
          <a:xfrm>
            <a:off x="496711" y="1739900"/>
            <a:ext cx="11857850" cy="1625600"/>
          </a:xfrm>
          <a:prstGeom prst="rect">
            <a:avLst/>
          </a:prstGeom>
        </p:spPr>
        <p:txBody>
          <a:bodyPr/>
          <a:lstStyle/>
          <a:p>
            <a:r>
              <a:t>Differential diagnosis</a:t>
            </a:r>
          </a:p>
        </p:txBody>
      </p:sp>
      <p:sp>
        <p:nvSpPr>
          <p:cNvPr id="404" name="Conversion…"/>
          <p:cNvSpPr txBox="1">
            <a:spLocks noGrp="1"/>
          </p:cNvSpPr>
          <p:nvPr>
            <p:ph type="body" idx="1"/>
          </p:nvPr>
        </p:nvSpPr>
        <p:spPr>
          <a:xfrm>
            <a:off x="496711" y="3365500"/>
            <a:ext cx="11857850" cy="6388100"/>
          </a:xfrm>
          <a:prstGeom prst="rect">
            <a:avLst/>
          </a:prstGeom>
        </p:spPr>
        <p:txBody>
          <a:bodyPr/>
          <a:lstStyle/>
          <a:p>
            <a:pPr>
              <a:buClr>
                <a:srgbClr val="00274E"/>
              </a:buClr>
              <a:buFont typeface="Verdana"/>
            </a:pPr>
            <a:r>
              <a:t>Conversion</a:t>
            </a:r>
          </a:p>
          <a:p>
            <a:pPr>
              <a:buClr>
                <a:srgbClr val="00274E"/>
              </a:buClr>
              <a:buFont typeface="Verdana"/>
            </a:pPr>
            <a:r>
              <a:t>Epilepsia</a:t>
            </a:r>
          </a:p>
          <a:p>
            <a:pPr>
              <a:buClr>
                <a:srgbClr val="00274E"/>
              </a:buClr>
              <a:buFont typeface="Verdana"/>
            </a:pPr>
            <a:r>
              <a:t>Acute dystonia</a:t>
            </a:r>
          </a:p>
          <a:p>
            <a:pPr lvl="1">
              <a:buClr>
                <a:srgbClr val="00274E"/>
              </a:buClr>
              <a:buFont typeface="Verdana"/>
            </a:pPr>
            <a:r>
              <a:t>Suppository metoclopramide</a:t>
            </a:r>
          </a:p>
        </p:txBody>
      </p:sp>
      <p:pic>
        <p:nvPicPr>
          <p:cNvPr id="405" name="CBell1809.jpg" descr="CBell1809.jpg"/>
          <p:cNvPicPr>
            <a:picLocks/>
          </p:cNvPicPr>
          <p:nvPr/>
        </p:nvPicPr>
        <p:blipFill>
          <a:blip r:embed="rId2">
            <a:extLst/>
          </a:blip>
          <a:stretch>
            <a:fillRect/>
          </a:stretch>
        </p:blipFill>
        <p:spPr>
          <a:xfrm>
            <a:off x="7264400" y="2489200"/>
            <a:ext cx="5007751" cy="32512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Acute dystonia"/>
          <p:cNvSpPr txBox="1">
            <a:spLocks noGrp="1"/>
          </p:cNvSpPr>
          <p:nvPr>
            <p:ph type="title"/>
          </p:nvPr>
        </p:nvSpPr>
        <p:spPr>
          <a:xfrm>
            <a:off x="496711" y="1739900"/>
            <a:ext cx="11857850" cy="1079500"/>
          </a:xfrm>
          <a:prstGeom prst="rect">
            <a:avLst/>
          </a:prstGeom>
        </p:spPr>
        <p:txBody>
          <a:bodyPr/>
          <a:lstStyle/>
          <a:p>
            <a:r>
              <a:t>Acute dystonia</a:t>
            </a:r>
          </a:p>
        </p:txBody>
      </p:sp>
      <p:sp>
        <p:nvSpPr>
          <p:cNvPr id="408" name="Within four days after…"/>
          <p:cNvSpPr txBox="1">
            <a:spLocks noGrp="1"/>
          </p:cNvSpPr>
          <p:nvPr>
            <p:ph type="body" idx="1"/>
          </p:nvPr>
        </p:nvSpPr>
        <p:spPr>
          <a:xfrm>
            <a:off x="496711" y="2603500"/>
            <a:ext cx="11857850" cy="4876800"/>
          </a:xfrm>
          <a:prstGeom prst="rect">
            <a:avLst/>
          </a:prstGeom>
        </p:spPr>
        <p:txBody>
          <a:bodyPr/>
          <a:lstStyle/>
          <a:p>
            <a:pPr>
              <a:buClr>
                <a:srgbClr val="00274E"/>
              </a:buClr>
              <a:buFont typeface="Verdana"/>
            </a:pPr>
            <a:r>
              <a:t>Within four days after </a:t>
            </a:r>
          </a:p>
          <a:p>
            <a:pPr marL="679450" lvl="1">
              <a:buClr>
                <a:srgbClr val="00274E"/>
              </a:buClr>
              <a:buFont typeface="Verdana"/>
            </a:pPr>
            <a:r>
              <a:t>Starting or increasing the dosage</a:t>
            </a:r>
          </a:p>
          <a:p>
            <a:pPr>
              <a:buClr>
                <a:srgbClr val="00274E"/>
              </a:buClr>
              <a:buFont typeface="Verdana"/>
            </a:pPr>
            <a:r>
              <a:t>Predominantly head/neck and hands</a:t>
            </a:r>
          </a:p>
          <a:p>
            <a:pPr>
              <a:buClr>
                <a:srgbClr val="00274E"/>
              </a:buClr>
              <a:buFont typeface="Verdana"/>
            </a:pPr>
            <a:r>
              <a:t>Induces fear, pain, sometimes paranoia</a:t>
            </a:r>
          </a:p>
        </p:txBody>
      </p:sp>
      <p:pic>
        <p:nvPicPr>
          <p:cNvPr id="409" name="image.jpg" descr="image.jpg"/>
          <p:cNvPicPr>
            <a:picLocks/>
          </p:cNvPicPr>
          <p:nvPr/>
        </p:nvPicPr>
        <p:blipFill>
          <a:blip r:embed="rId2">
            <a:extLst/>
          </a:blip>
          <a:stretch>
            <a:fillRect/>
          </a:stretch>
        </p:blipFill>
        <p:spPr>
          <a:xfrm>
            <a:off x="8674100" y="6172200"/>
            <a:ext cx="2921000" cy="2664178"/>
          </a:xfrm>
          <a:prstGeom prst="rect">
            <a:avLst/>
          </a:prstGeom>
          <a:ln w="12700">
            <a:miter lim="400000"/>
          </a:ln>
        </p:spPr>
      </p:pic>
      <p:sp>
        <p:nvSpPr>
          <p:cNvPr id="410" name="Van Harten et al. BMJ 1999; 623-6"/>
          <p:cNvSpPr txBox="1"/>
          <p:nvPr/>
        </p:nvSpPr>
        <p:spPr>
          <a:xfrm>
            <a:off x="863600" y="8343900"/>
            <a:ext cx="5085201" cy="4445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7799" marR="57799" defTabSz="1295400">
              <a:buClr>
                <a:srgbClr val="00274E"/>
              </a:buClr>
              <a:buFont typeface="Verdana"/>
              <a:defRPr sz="4400">
                <a:solidFill>
                  <a:srgbClr val="00274E"/>
                </a:solidFill>
                <a:uFill>
                  <a:solidFill>
                    <a:srgbClr val="00274E"/>
                  </a:solidFill>
                </a:uFill>
                <a:latin typeface="Verdana"/>
                <a:ea typeface="Verdana"/>
                <a:cs typeface="Verdana"/>
                <a:sym typeface="Verdana"/>
              </a:defRPr>
            </a:pPr>
            <a:r>
              <a:rPr sz="2200"/>
              <a:t>Van Harten et al. BMJ </a:t>
            </a:r>
            <a:r>
              <a:rPr sz="2200" i="1"/>
              <a:t>1999; 623-6</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Oculogyric crises"/>
          <p:cNvSpPr txBox="1">
            <a:spLocks noGrp="1"/>
          </p:cNvSpPr>
          <p:nvPr>
            <p:ph type="title"/>
          </p:nvPr>
        </p:nvSpPr>
        <p:spPr>
          <a:prstGeom prst="rect">
            <a:avLst/>
          </a:prstGeom>
        </p:spPr>
        <p:txBody>
          <a:bodyPr/>
          <a:lstStyle/>
          <a:p>
            <a:r>
              <a:t>Oculogyric crises</a:t>
            </a:r>
          </a:p>
        </p:txBody>
      </p:sp>
      <p:sp>
        <p:nvSpPr>
          <p:cNvPr id="413" name="Exception…"/>
          <p:cNvSpPr txBox="1">
            <a:spLocks noGrp="1"/>
          </p:cNvSpPr>
          <p:nvPr>
            <p:ph type="body" idx="1"/>
          </p:nvPr>
        </p:nvSpPr>
        <p:spPr>
          <a:prstGeom prst="rect">
            <a:avLst/>
          </a:prstGeom>
        </p:spPr>
        <p:txBody>
          <a:bodyPr/>
          <a:lstStyle/>
          <a:p>
            <a:pPr>
              <a:buClr>
                <a:srgbClr val="00274E"/>
              </a:buClr>
              <a:buFont typeface="Verdana"/>
            </a:pPr>
            <a:r>
              <a:t>Exception</a:t>
            </a:r>
          </a:p>
          <a:p>
            <a:pPr marL="679450" lvl="1">
              <a:buClr>
                <a:srgbClr val="00274E"/>
              </a:buClr>
              <a:buFont typeface="Verdana"/>
            </a:pPr>
            <a:r>
              <a:t>Also during stable bloodlevel of antipsychotic</a:t>
            </a:r>
          </a:p>
          <a:p>
            <a:pPr marL="679450" lvl="1">
              <a:buClr>
                <a:srgbClr val="00274E"/>
              </a:buClr>
              <a:buFont typeface="Verdana"/>
            </a:pPr>
            <a:r>
              <a:t>Often during stress/ emotion</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Bookman Old Style"/>
        <a:ea typeface="Bookman Old Style"/>
        <a:cs typeface="Bookman Old Styl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Bookman Old Style"/>
        <a:ea typeface="Bookman Old Style"/>
        <a:cs typeface="Bookman Old Styl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1207</TotalTime>
  <Words>2010</Words>
  <Application>Microsoft Macintosh PowerPoint</Application>
  <PresentationFormat>Aangepast</PresentationFormat>
  <Paragraphs>176</Paragraphs>
  <Slides>24</Slides>
  <Notes>9</Notes>
  <HiddenSlides>0</HiddenSlides>
  <MMClips>3</MMClips>
  <ScaleCrop>false</ScaleCrop>
  <HeadingPairs>
    <vt:vector size="6" baseType="variant">
      <vt:variant>
        <vt:lpstr>Gebruikte lettertypen</vt:lpstr>
      </vt:variant>
      <vt:variant>
        <vt:i4>13</vt:i4>
      </vt:variant>
      <vt:variant>
        <vt:lpstr>Thema</vt:lpstr>
      </vt:variant>
      <vt:variant>
        <vt:i4>1</vt:i4>
      </vt:variant>
      <vt:variant>
        <vt:lpstr>Diatitels</vt:lpstr>
      </vt:variant>
      <vt:variant>
        <vt:i4>24</vt:i4>
      </vt:variant>
    </vt:vector>
  </HeadingPairs>
  <TitlesOfParts>
    <vt:vector size="38" baseType="lpstr">
      <vt:lpstr>ＭＳ Ｐゴシック</vt:lpstr>
      <vt:lpstr>Arial</vt:lpstr>
      <vt:lpstr>Avenir Roman</vt:lpstr>
      <vt:lpstr>Calibri</vt:lpstr>
      <vt:lpstr>Calisto MT</vt:lpstr>
      <vt:lpstr>Gill Sans</vt:lpstr>
      <vt:lpstr>Helvetica</vt:lpstr>
      <vt:lpstr>Lucida Grande</vt:lpstr>
      <vt:lpstr>Perpetua Titling MT Light</vt:lpstr>
      <vt:lpstr>Tahoma</vt:lpstr>
      <vt:lpstr>Times New Roman</vt:lpstr>
      <vt:lpstr>Verdana</vt:lpstr>
      <vt:lpstr>Wingdings</vt:lpstr>
      <vt:lpstr>White</vt:lpstr>
      <vt:lpstr>PowerPoint-presentatie</vt:lpstr>
      <vt:lpstr>Drug induced movement disorders</vt:lpstr>
      <vt:lpstr>Selection of drugs that may induce movement disorders</vt:lpstr>
      <vt:lpstr>PowerPoint-presentatie</vt:lpstr>
      <vt:lpstr>‘Doctor, something is very wrong with my daughter!’</vt:lpstr>
      <vt:lpstr>PowerPoint-presentatie</vt:lpstr>
      <vt:lpstr>Differential diagnosis</vt:lpstr>
      <vt:lpstr>Acute dystonia</vt:lpstr>
      <vt:lpstr>Oculogyric crises</vt:lpstr>
      <vt:lpstr>PowerPoint-presentatie</vt:lpstr>
      <vt:lpstr>Risk factors acute dystonia</vt:lpstr>
      <vt:lpstr>PowerPoint-presentatie</vt:lpstr>
      <vt:lpstr>Parkinsonism,10 days after haloperidol</vt:lpstr>
      <vt:lpstr>Parkinsonism</vt:lpstr>
      <vt:lpstr>Akinesia/ bradykinesia</vt:lpstr>
      <vt:lpstr>Rest tremor</vt:lpstr>
      <vt:lpstr>Rigidity</vt:lpstr>
      <vt:lpstr>Subjective symptoms parkinsonism</vt:lpstr>
      <vt:lpstr>Akathisia</vt:lpstr>
      <vt:lpstr>Akathisia</vt:lpstr>
      <vt:lpstr>PowerPoint-presentatie</vt:lpstr>
      <vt:lpstr>Casus</vt:lpstr>
      <vt:lpstr>Myoclonus</vt:lpstr>
      <vt:lpstr>Conclusions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Microsoft Office User</cp:lastModifiedBy>
  <cp:revision>50</cp:revision>
  <dcterms:modified xsi:type="dcterms:W3CDTF">2019-06-29T16:17:56Z</dcterms:modified>
</cp:coreProperties>
</file>